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8" r:id="rId5"/>
    <p:sldId id="1630" r:id="rId6"/>
    <p:sldId id="272" r:id="rId7"/>
    <p:sldId id="1612" r:id="rId8"/>
    <p:sldId id="1613" r:id="rId9"/>
    <p:sldId id="1621" r:id="rId10"/>
    <p:sldId id="1622" r:id="rId11"/>
    <p:sldId id="1623" r:id="rId12"/>
    <p:sldId id="301" r:id="rId13"/>
    <p:sldId id="1614" r:id="rId14"/>
    <p:sldId id="1625" r:id="rId15"/>
    <p:sldId id="1626" r:id="rId16"/>
    <p:sldId id="1609" r:id="rId17"/>
    <p:sldId id="270" r:id="rId18"/>
    <p:sldId id="260" r:id="rId19"/>
    <p:sldId id="1610" r:id="rId20"/>
    <p:sldId id="1611" r:id="rId21"/>
    <p:sldId id="261" r:id="rId22"/>
    <p:sldId id="1598" r:id="rId23"/>
    <p:sldId id="1601" r:id="rId24"/>
    <p:sldId id="262" r:id="rId25"/>
    <p:sldId id="1600" r:id="rId26"/>
    <p:sldId id="1602" r:id="rId27"/>
    <p:sldId id="1631" r:id="rId28"/>
    <p:sldId id="1599" r:id="rId29"/>
    <p:sldId id="1603" r:id="rId30"/>
    <p:sldId id="1604" r:id="rId31"/>
    <p:sldId id="1605" r:id="rId32"/>
    <p:sldId id="269" r:id="rId33"/>
    <p:sldId id="268" r:id="rId34"/>
    <p:sldId id="1618" r:id="rId35"/>
    <p:sldId id="162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4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E7470C-85C8-B63E-913B-DFA6FB8ECC57}" name="Dearbhaile Slane" initials="DS" userId="S::dslane@effectiveservices.org::d9d59f8e-727c-4d14-abef-f814a95549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C20"/>
    <a:srgbClr val="EB7405"/>
    <a:srgbClr val="DFF0F4"/>
    <a:srgbClr val="FFFFFF"/>
    <a:srgbClr val="1E2B4E"/>
    <a:srgbClr val="15A7A7"/>
    <a:srgbClr val="1C97A6"/>
    <a:srgbClr val="B0D7DD"/>
    <a:srgbClr val="842C71"/>
    <a:srgbClr val="FAB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3789" autoAdjust="0"/>
  </p:normalViewPr>
  <p:slideViewPr>
    <p:cSldViewPr snapToGrid="0">
      <p:cViewPr varScale="1">
        <p:scale>
          <a:sx n="30" d="100"/>
          <a:sy n="30" d="100"/>
        </p:scale>
        <p:origin x="1228" y="28"/>
      </p:cViewPr>
      <p:guideLst>
        <p:guide orient="horz" pos="1071"/>
        <p:guide pos="424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B0C4E-4931-124B-AF98-E897803B8189}" type="datetimeFigureOut">
              <a:rPr lang="en-US" smtClean="0"/>
              <a:t>7/20/2026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CB476-082A-A049-A7CE-0C4631420B71}" type="slidenum">
              <a:rPr lang="en-US" smtClean="0"/>
              <a:t>‹#›</a:t>
            </a:fld>
            <a:endParaRPr lang="en-US"/>
          </a:p>
        </p:txBody>
      </p:sp>
    </p:spTree>
    <p:extLst>
      <p:ext uri="{BB962C8B-B14F-4D97-AF65-F5344CB8AC3E}">
        <p14:creationId xmlns:p14="http://schemas.microsoft.com/office/powerpoint/2010/main" val="237976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ingzone.niscc.info/leadership-in-social-work-in-northern-irelan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ingzone.niscc.info/leadership-in-social-work-in-northern-irelan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earningzone.niscc.info/learning-resources/human-rights-for-social-workers/" TargetMode="External"/><Relationship Id="rId5" Type="http://schemas.openxmlformats.org/officeDocument/2006/relationships/hyperlink" Target="https://learningzone.niscc.info/learning-resources/loneliness-the-role-of-social-work/" TargetMode="External"/><Relationship Id="rId4" Type="http://schemas.openxmlformats.org/officeDocument/2006/relationships/hyperlink" Target="https://learningzone.niscc.info/learning-resources/community-development-in-social-wor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ingzone.niscc.info/leadership-in-social-work-in-northern-irelan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learningzone.niscc.info/app/uploads/2024/08/Current-Programme-List-September-2024.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2</a:t>
            </a:fld>
            <a:endParaRPr lang="en-US"/>
          </a:p>
        </p:txBody>
      </p:sp>
    </p:spTree>
    <p:extLst>
      <p:ext uri="{BB962C8B-B14F-4D97-AF65-F5344CB8AC3E}">
        <p14:creationId xmlns:p14="http://schemas.microsoft.com/office/powerpoint/2010/main" val="323927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can also put the question to the group-why do they think SW leadership is needed now? Record responses or flipchart paper and share or reveal the slide content and ask them to reflect-agree/disagree.</a:t>
            </a:r>
          </a:p>
          <a:p>
            <a:r>
              <a:rPr lang="en-GB" dirty="0"/>
              <a:t>Round off the introduction by asking the group again if they now see themselves as leaders and why?</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11</a:t>
            </a:fld>
            <a:endParaRPr lang="en-US"/>
          </a:p>
        </p:txBody>
      </p:sp>
    </p:spTree>
    <p:extLst>
      <p:ext uri="{BB962C8B-B14F-4D97-AF65-F5344CB8AC3E}">
        <p14:creationId xmlns:p14="http://schemas.microsoft.com/office/powerpoint/2010/main" val="171747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at this slide, facilitator can put the question to the group-why do they think social work leadership is needed now?</a:t>
            </a:r>
          </a:p>
          <a:p>
            <a:r>
              <a:rPr lang="en-GB" dirty="0"/>
              <a:t>Round off the introduction by asking the group again if they now see themselves as leaders and why? </a:t>
            </a:r>
          </a:p>
          <a:p>
            <a:endParaRPr lang="en-GB" dirty="0"/>
          </a:p>
          <a:p>
            <a:r>
              <a:rPr lang="en-GB" dirty="0"/>
              <a:t>Signpost NISCC FAQs: https://niscc.info/social-work-leadership-framework-frequently-asked-questions/</a:t>
            </a:r>
          </a:p>
          <a:p>
            <a:r>
              <a:rPr lang="en-GB" dirty="0"/>
              <a:t>   </a:t>
            </a:r>
          </a:p>
        </p:txBody>
      </p:sp>
      <p:sp>
        <p:nvSpPr>
          <p:cNvPr id="4" name="Slide Number Placeholder 3"/>
          <p:cNvSpPr>
            <a:spLocks noGrp="1"/>
          </p:cNvSpPr>
          <p:nvPr>
            <p:ph type="sldNum" sz="quarter" idx="5"/>
          </p:nvPr>
        </p:nvSpPr>
        <p:spPr/>
        <p:txBody>
          <a:bodyPr/>
          <a:lstStyle/>
          <a:p>
            <a:fld id="{E81CB476-082A-A049-A7CE-0C4631420B71}" type="slidenum">
              <a:rPr lang="en-US" smtClean="0"/>
              <a:t>12</a:t>
            </a:fld>
            <a:endParaRPr lang="en-US"/>
          </a:p>
        </p:txBody>
      </p:sp>
    </p:spTree>
    <p:extLst>
      <p:ext uri="{BB962C8B-B14F-4D97-AF65-F5344CB8AC3E}">
        <p14:creationId xmlns:p14="http://schemas.microsoft.com/office/powerpoint/2010/main" val="69758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AF75D-36CD-EAC2-3F6D-6B7F8C69E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0D3C8-B7D7-57F5-23C8-212D1EBF9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E8817-3300-0C7C-3565-28E00B63B6ED}"/>
              </a:ext>
            </a:extLst>
          </p:cNvPr>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Facilitator to explain:</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Leadership Framework shows the different dimensions of social work leadership and demonstrates all social workers, including you, have a leadership role. It does this by looking at it from four different perspectives (or referred to as ‘domains’ in the Leadership Framework):</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Leadership is about leading self.  This means taking opportunities to develop the ways you use self-disclosure, empathy and authenticity to enhance working relationships.</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Leadership is about leading with others.  It’s how you collaborate with social work colleagues, professionals in other fields, service users and communities to achieve better outcomes.</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Leadership is about leading practice.</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all have a role to advance how social workers work by adapting to new research and knowledge, societal change, and the findings of inquiries.</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Leadership is about leading the profession.</a:t>
            </a:r>
          </a:p>
          <a:p>
            <a:pPr marL="0" indent="0">
              <a:lnSpc>
                <a:spcPct val="107000"/>
              </a:lnSpc>
              <a:spcAft>
                <a:spcPts val="800"/>
              </a:spcAft>
              <a:buFont typeface="Arial" panose="020B06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Key to this is when you work in ways that instill trust to advance the reputation of social work, and influence how the profession evolves to meet new challenges.</a:t>
            </a:r>
          </a:p>
          <a:p>
            <a:pPr marL="0" indent="0">
              <a:lnSpc>
                <a:spcPct val="107000"/>
              </a:lnSpc>
              <a:spcAft>
                <a:spcPts val="800"/>
              </a:spcAft>
              <a:buFont typeface="Arial" panose="020B0604020202020204" pitchFamily="34" charset="0"/>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4D5604A-4374-0F08-7842-F29AD43C8D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74847-4B0F-408C-A3C6-BFEC21BDBE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54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to highlight the learning modules which are available on the Learning Zone for this domain:</a:t>
            </a:r>
          </a:p>
          <a:p>
            <a:r>
              <a:rPr lang="en-GB" i="1" dirty="0"/>
              <a:t>To access the Leading Self learning module, scan the QR code, or follow the link below:</a:t>
            </a:r>
          </a:p>
          <a:p>
            <a:r>
              <a:rPr lang="en-US" dirty="0">
                <a:hlinkClick r:id="rId3"/>
              </a:rPr>
              <a:t>https://learningzone.niscc.info/leadership-in-social-work-in-northern-ireland/</a:t>
            </a:r>
            <a:r>
              <a:rPr lang="en-US" dirty="0"/>
              <a:t> </a:t>
            </a:r>
          </a:p>
          <a:p>
            <a:endParaRPr lang="en-US" b="1" dirty="0"/>
          </a:p>
        </p:txBody>
      </p:sp>
      <p:sp>
        <p:nvSpPr>
          <p:cNvPr id="4" name="Slide Number Placeholder 3"/>
          <p:cNvSpPr>
            <a:spLocks noGrp="1"/>
          </p:cNvSpPr>
          <p:nvPr>
            <p:ph type="sldNum" sz="quarter" idx="5"/>
          </p:nvPr>
        </p:nvSpPr>
        <p:spPr/>
        <p:txBody>
          <a:bodyPr/>
          <a:lstStyle/>
          <a:p>
            <a:fld id="{E81CB476-082A-A049-A7CE-0C4631420B71}" type="slidenum">
              <a:rPr lang="en-US" smtClean="0"/>
              <a:t>16</a:t>
            </a:fld>
            <a:endParaRPr lang="en-US"/>
          </a:p>
        </p:txBody>
      </p:sp>
    </p:spTree>
    <p:extLst>
      <p:ext uri="{BB962C8B-B14F-4D97-AF65-F5344CB8AC3E}">
        <p14:creationId xmlns:p14="http://schemas.microsoft.com/office/powerpoint/2010/main" val="197878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to emphasize importance of participants being mindful of what they disclose, ensuring the example is one that won’t impact negatively on them and the group, and emphasizing the importance of maintaining confidentiality.  </a:t>
            </a:r>
          </a:p>
          <a:p>
            <a:endParaRPr lang="en-US" dirty="0"/>
          </a:p>
          <a:p>
            <a:r>
              <a:rPr lang="en-US" dirty="0"/>
              <a:t>The timing of the exercise can be adapted to fit the time available for the overall session.</a:t>
            </a:r>
          </a:p>
          <a:p>
            <a:endParaRPr lang="en-US" dirty="0"/>
          </a:p>
          <a:p>
            <a:r>
              <a:rPr lang="en-US" dirty="0"/>
              <a:t>Summing up- facilitator to highlight that challenging situations, push us outside our comfort zone but give us the opportunity to show leadership and to develop the skills and capabilities of leading self</a:t>
            </a:r>
          </a:p>
          <a:p>
            <a:r>
              <a:rPr lang="en-US" dirty="0"/>
              <a:t>Facilitator also to emphasize that regular reflection on self and feedback from others plays an important role in leading self </a:t>
            </a:r>
          </a:p>
          <a:p>
            <a:r>
              <a:rPr lang="en-US" dirty="0"/>
              <a:t>Role-modelling the skills and capabilities of ‘leading self’ and sharing your experiences will demonstrate leadership </a:t>
            </a:r>
            <a:r>
              <a:rPr lang="en-US" dirty="0" err="1"/>
              <a:t>behaviours</a:t>
            </a:r>
            <a:r>
              <a:rPr lang="en-US" dirty="0"/>
              <a:t> and guide others in their leadership journey</a:t>
            </a:r>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17</a:t>
            </a:fld>
            <a:endParaRPr lang="en-US"/>
          </a:p>
        </p:txBody>
      </p:sp>
    </p:spTree>
    <p:extLst>
      <p:ext uri="{BB962C8B-B14F-4D97-AF65-F5344CB8AC3E}">
        <p14:creationId xmlns:p14="http://schemas.microsoft.com/office/powerpoint/2010/main" val="374428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18</a:t>
            </a:fld>
            <a:endParaRPr lang="en-US"/>
          </a:p>
        </p:txBody>
      </p:sp>
    </p:spTree>
    <p:extLst>
      <p:ext uri="{BB962C8B-B14F-4D97-AF65-F5344CB8AC3E}">
        <p14:creationId xmlns:p14="http://schemas.microsoft.com/office/powerpoint/2010/main" val="428997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36717"/>
          </a:xfrm>
        </p:spPr>
        <p:txBody>
          <a:bodyPr/>
          <a:lstStyle/>
          <a:p>
            <a:r>
              <a:rPr lang="en-GB" dirty="0"/>
              <a:t> </a:t>
            </a:r>
          </a:p>
          <a:p>
            <a:r>
              <a:rPr lang="en-GB" dirty="0"/>
              <a:t>Facilitator to explain that:</a:t>
            </a:r>
          </a:p>
          <a:p>
            <a:r>
              <a:rPr lang="en-GB" dirty="0"/>
              <a:t>Building effective relationships and networks of  practice with others based on trust, honesty and reliability is core to a social work leadership approach. Social workers show leadership as part of a team, organisation or community of practice. You don’t have to be a manager to be a leader.</a:t>
            </a:r>
          </a:p>
          <a:p>
            <a:endParaRPr lang="en-GB" dirty="0"/>
          </a:p>
          <a:p>
            <a:r>
              <a:rPr lang="en-GB" b="1" dirty="0"/>
              <a:t>Co- Production</a:t>
            </a:r>
            <a:r>
              <a:rPr lang="en-GB" dirty="0"/>
              <a:t>. Recognising that social workers can hold power and authority- use of power, sharing power. What does co-production look like? The importance of working in partnership with people who have lived experience of the issues to find solutions.. </a:t>
            </a:r>
          </a:p>
          <a:p>
            <a:r>
              <a:rPr lang="en-GB" dirty="0"/>
              <a:t> </a:t>
            </a:r>
          </a:p>
          <a:p>
            <a:r>
              <a:rPr lang="en-GB" b="1" dirty="0"/>
              <a:t>Constructive challenge and critical thinking</a:t>
            </a:r>
            <a:r>
              <a:rPr lang="en-GB" dirty="0"/>
              <a:t>. Not accepting the status quo. How do you  influence for positive change and  embed change into systems? The value of system thinking and design – who is impacted who has influence?. Who is part of the solution? Who or what is part of the problem. </a:t>
            </a:r>
          </a:p>
          <a:p>
            <a:r>
              <a:rPr lang="en-GB" dirty="0"/>
              <a:t> </a:t>
            </a:r>
          </a:p>
          <a:p>
            <a:r>
              <a:rPr lang="en-GB" b="1" dirty="0"/>
              <a:t>Connection and network development</a:t>
            </a:r>
            <a:r>
              <a:rPr lang="en-GB" dirty="0"/>
              <a:t>. Understanding the roles of other professionals across Health and Social care, communities and the Community and Voluntary sectors and wider professions. Build your networks and respect them.</a:t>
            </a:r>
          </a:p>
          <a:p>
            <a:r>
              <a:rPr lang="en-GB" dirty="0"/>
              <a:t> </a:t>
            </a:r>
          </a:p>
          <a:p>
            <a:r>
              <a:rPr lang="en-GB" b="1" dirty="0"/>
              <a:t>Participation and partnership working. </a:t>
            </a:r>
            <a:r>
              <a:rPr lang="en-GB" dirty="0"/>
              <a:t>Boundary spanning approaches as part of leadership. Working beyond silos to build meaningful partnerships with others.</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19</a:t>
            </a:fld>
            <a:endParaRPr lang="en-US"/>
          </a:p>
        </p:txBody>
      </p:sp>
    </p:spTree>
    <p:extLst>
      <p:ext uri="{BB962C8B-B14F-4D97-AF65-F5344CB8AC3E}">
        <p14:creationId xmlns:p14="http://schemas.microsoft.com/office/powerpoint/2010/main" val="112117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36717"/>
          </a:xfrm>
        </p:spPr>
        <p:txBody>
          <a:bodyPr/>
          <a:lstStyle/>
          <a:p>
            <a:r>
              <a:rPr lang="en-GB" dirty="0"/>
              <a:t> </a:t>
            </a:r>
          </a:p>
          <a:p>
            <a:r>
              <a:rPr lang="en-GB" b="1" dirty="0"/>
              <a:t>Reflective exercise notes for presenter</a:t>
            </a:r>
            <a:r>
              <a:rPr lang="en-GB" dirty="0"/>
              <a:t>: 15 minute exercise. Groups can explore a topic like mental health and share how it impacts on their area of practice. Allow some initial time (5 mins) for the group to share what that looks like for each of them-  practice areas  across different stages of the  lifespan,  levels of complexity and work location. </a:t>
            </a:r>
            <a:r>
              <a:rPr lang="en-GB" b="1" dirty="0"/>
              <a:t>Group should choose/ agree one area of  practice to focus on</a:t>
            </a:r>
            <a:r>
              <a:rPr lang="en-GB" dirty="0"/>
              <a:t>- </a:t>
            </a:r>
            <a:r>
              <a:rPr lang="en-GB" dirty="0" err="1"/>
              <a:t>eg</a:t>
            </a:r>
            <a:r>
              <a:rPr lang="en-GB" dirty="0"/>
              <a:t> mental health of young men and then discuss the questions posed by the exercise. 10  minutes and short feedback. </a:t>
            </a:r>
          </a:p>
          <a:p>
            <a:endParaRPr lang="en-GB" dirty="0"/>
          </a:p>
          <a:p>
            <a:r>
              <a:rPr lang="en-GB" dirty="0"/>
              <a:t>This can also be a shorter 10 minute exercise  if completed in pairs.</a:t>
            </a:r>
          </a:p>
          <a:p>
            <a:endParaRPr lang="en-GB" dirty="0"/>
          </a:p>
          <a:p>
            <a:r>
              <a:rPr lang="en-GB" b="1" dirty="0"/>
              <a:t>Recommended further activities for group</a:t>
            </a:r>
          </a:p>
          <a:p>
            <a:endParaRPr lang="en-GB" dirty="0"/>
          </a:p>
          <a:p>
            <a:r>
              <a:rPr lang="en-GB" dirty="0"/>
              <a:t>Deepen your knowledge though reading and sharing these additional resources:</a:t>
            </a:r>
          </a:p>
          <a:p>
            <a:r>
              <a:rPr lang="en-GB" dirty="0">
                <a:hlinkClick r:id="rId3"/>
              </a:rPr>
              <a:t>Leadership in Social Work in Northern Ireland - NISCC Learning Zone</a:t>
            </a:r>
            <a:endParaRPr lang="en-GB" dirty="0"/>
          </a:p>
          <a:p>
            <a:r>
              <a:rPr lang="en-GB" dirty="0"/>
              <a:t> </a:t>
            </a:r>
          </a:p>
          <a:p>
            <a:pPr lvl="0"/>
            <a:r>
              <a:rPr lang="en-GB" dirty="0"/>
              <a:t>Social Work and Community Development; Reflections, DOH April 2023</a:t>
            </a:r>
          </a:p>
          <a:p>
            <a:pPr lvl="0"/>
            <a:r>
              <a:rPr lang="en-GB" dirty="0"/>
              <a:t>Social Work and Co-Production; Reflections, DOH Nov 2021</a:t>
            </a:r>
          </a:p>
          <a:p>
            <a:pPr lvl="0"/>
            <a:endParaRPr lang="en-GB" dirty="0"/>
          </a:p>
          <a:p>
            <a:r>
              <a:rPr lang="en-GB" dirty="0"/>
              <a:t>Social Care Council Learning Zone Resources including:</a:t>
            </a:r>
          </a:p>
          <a:p>
            <a:r>
              <a:rPr lang="en-GB" dirty="0"/>
              <a:t> Community Development Resource </a:t>
            </a:r>
            <a:r>
              <a:rPr lang="en-GB" dirty="0">
                <a:hlinkClick r:id="rId4"/>
              </a:rPr>
              <a:t>Community Development in Social Work - NISCC Learning Zone</a:t>
            </a:r>
            <a:endParaRPr lang="en-GB" dirty="0"/>
          </a:p>
          <a:p>
            <a:r>
              <a:rPr lang="en-GB" dirty="0"/>
              <a:t>Loneliness the Role of Social Work  </a:t>
            </a:r>
            <a:r>
              <a:rPr lang="en-GB" dirty="0">
                <a:hlinkClick r:id="rId5"/>
              </a:rPr>
              <a:t>Loneliness: The Role of Social Work - NISCC Learning Zone</a:t>
            </a:r>
            <a:endParaRPr lang="en-GB" dirty="0"/>
          </a:p>
          <a:p>
            <a:r>
              <a:rPr lang="en-GB" dirty="0"/>
              <a:t>Human Rights </a:t>
            </a:r>
            <a:r>
              <a:rPr lang="en-GB" dirty="0">
                <a:hlinkClick r:id="rId6"/>
              </a:rPr>
              <a:t>Human Rights for Social Workers - NISCC Learning Zone</a:t>
            </a:r>
            <a:endParaRPr lang="en-GB" dirty="0"/>
          </a:p>
          <a:p>
            <a:endParaRPr lang="en-GB" dirty="0"/>
          </a:p>
          <a:p>
            <a:endParaRPr lang="en-GB" dirty="0"/>
          </a:p>
          <a:p>
            <a:endParaRPr lang="en-GB" dirty="0"/>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20</a:t>
            </a:fld>
            <a:endParaRPr lang="en-US"/>
          </a:p>
        </p:txBody>
      </p:sp>
    </p:spTree>
    <p:extLst>
      <p:ext uri="{BB962C8B-B14F-4D97-AF65-F5344CB8AC3E}">
        <p14:creationId xmlns:p14="http://schemas.microsoft.com/office/powerpoint/2010/main" val="4032945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6522"/>
          </a:xfrm>
        </p:spPr>
        <p:txBody>
          <a:bodyPr/>
          <a:lstStyle/>
          <a:p>
            <a:r>
              <a:rPr lang="en-GB" sz="1200" b="0" kern="1200" dirty="0">
                <a:solidFill>
                  <a:schemeClr val="tx1"/>
                </a:solidFill>
                <a:effectLst/>
                <a:latin typeface="+mn-lt"/>
                <a:ea typeface="+mn-ea"/>
                <a:cs typeface="+mn-cs"/>
              </a:rPr>
              <a:t>Facilitator to explain that:</a:t>
            </a:r>
          </a:p>
          <a:p>
            <a:r>
              <a:rPr lang="en-GB" sz="1200" b="1" kern="1200" dirty="0">
                <a:solidFill>
                  <a:schemeClr val="tx1"/>
                </a:solidFill>
                <a:effectLst/>
                <a:latin typeface="+mn-lt"/>
                <a:ea typeface="+mn-ea"/>
                <a:cs typeface="+mn-cs"/>
              </a:rPr>
              <a:t>Reflective practice and supervision</a:t>
            </a:r>
            <a:r>
              <a:rPr lang="en-GB" sz="1200" kern="1200" dirty="0">
                <a:solidFill>
                  <a:schemeClr val="tx1"/>
                </a:solidFill>
                <a:effectLst/>
                <a:latin typeface="+mn-lt"/>
                <a:ea typeface="+mn-ea"/>
                <a:cs typeface="+mn-cs"/>
              </a:rPr>
              <a:t> are central to social work practice and can help us to see the connections across our caseload ,to service delivery  and to wider societal issues. Being reflective means not accepting the status quo and represents innovative problem solving and collaborating to effect change.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Continuous learning and development</a:t>
            </a:r>
            <a:r>
              <a:rPr lang="en-GB" sz="1200" kern="1200" dirty="0">
                <a:solidFill>
                  <a:schemeClr val="tx1"/>
                </a:solidFill>
                <a:effectLst/>
                <a:latin typeface="+mn-lt"/>
                <a:ea typeface="+mn-ea"/>
                <a:cs typeface="+mn-cs"/>
              </a:rPr>
              <a:t> ensure our practice is in keeping with new and emerging knowledge.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Innovation, improvement and piloting</a:t>
            </a:r>
            <a:r>
              <a:rPr lang="en-GB" sz="1200" kern="1200" dirty="0">
                <a:solidFill>
                  <a:schemeClr val="tx1"/>
                </a:solidFill>
                <a:effectLst/>
                <a:latin typeface="+mn-lt"/>
                <a:ea typeface="+mn-ea"/>
                <a:cs typeface="+mn-cs"/>
              </a:rPr>
              <a:t> enables practitioners at all levels to bring about change alongside those who draw on social work and social care services for the wellbeing of individuals.  Quality improvement gives the people closest to the issues the time and permission, skills and resources they need to solve problems. The Reginal QI in SW programme is one example of how  social workers can explore how to make small and meaningful change and improvement.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way the organisation that you work within is managed has a profound impact on the well-being and quality of life of individuals within our care, </a:t>
            </a:r>
            <a:r>
              <a:rPr lang="en-GB" sz="1200" b="1" kern="1200" dirty="0">
                <a:solidFill>
                  <a:schemeClr val="tx1"/>
                </a:solidFill>
                <a:effectLst/>
                <a:latin typeface="+mn-lt"/>
                <a:ea typeface="+mn-ea"/>
                <a:cs typeface="+mn-cs"/>
              </a:rPr>
              <a:t>governance </a:t>
            </a:r>
            <a:r>
              <a:rPr lang="en-GB" sz="1200" kern="1200" dirty="0">
                <a:solidFill>
                  <a:schemeClr val="tx1"/>
                </a:solidFill>
                <a:effectLst/>
                <a:latin typeface="+mn-lt"/>
                <a:ea typeface="+mn-ea"/>
                <a:cs typeface="+mn-cs"/>
              </a:rPr>
              <a:t>provides a framework for this.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Measurement &amp; evaluation </a:t>
            </a:r>
            <a:r>
              <a:rPr lang="en-GB" sz="1200" kern="1200" dirty="0">
                <a:solidFill>
                  <a:schemeClr val="tx1"/>
                </a:solidFill>
                <a:effectLst/>
                <a:latin typeface="+mn-lt"/>
                <a:ea typeface="+mn-ea"/>
                <a:cs typeface="+mn-cs"/>
              </a:rPr>
              <a:t>helps us to understand the value and  impact of change and the benefit for people who access services or support. When evaluation is done well it can help solve problems, inform decision making and build knowledge.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22</a:t>
            </a:fld>
            <a:endParaRPr lang="en-US" dirty="0"/>
          </a:p>
        </p:txBody>
      </p:sp>
    </p:spTree>
    <p:extLst>
      <p:ext uri="{BB962C8B-B14F-4D97-AF65-F5344CB8AC3E}">
        <p14:creationId xmlns:p14="http://schemas.microsoft.com/office/powerpoint/2010/main" val="3662148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6522"/>
          </a:xfrm>
        </p:spPr>
        <p:txBody>
          <a:bodyPr/>
          <a:lstStyle/>
          <a:p>
            <a:r>
              <a:rPr lang="en-GB" sz="1200" kern="1200" dirty="0">
                <a:solidFill>
                  <a:schemeClr val="tx1"/>
                </a:solidFill>
                <a:effectLst/>
                <a:latin typeface="+mn-lt"/>
                <a:ea typeface="+mn-ea"/>
                <a:cs typeface="+mn-cs"/>
              </a:rPr>
              <a:t>Facilitator to en</a:t>
            </a:r>
            <a:r>
              <a:rPr lang="en-GB" dirty="0"/>
              <a:t>courage the group to work in pairs or small groups and discuss the three bullet points. Recommended time10 minutes (however timings can be adapted to suit group size and time available).</a:t>
            </a:r>
          </a:p>
          <a:p>
            <a:endParaRPr lang="en-GB" dirty="0"/>
          </a:p>
          <a:p>
            <a:r>
              <a:rPr lang="en-GB" dirty="0"/>
              <a:t>Suggested prompts to encourage /expand on discussion;</a:t>
            </a:r>
          </a:p>
          <a:p>
            <a:pPr marL="171450" indent="-171450">
              <a:buFont typeface="Arial" panose="020B0604020202020204" pitchFamily="34" charset="0"/>
              <a:buChar char="•"/>
            </a:pPr>
            <a:r>
              <a:rPr lang="en-GB" dirty="0"/>
              <a:t> How do our current systems enable or block Leading Practice? Think about one system that supports excellence and one system that unintentionally restricts it.</a:t>
            </a:r>
          </a:p>
          <a:p>
            <a:r>
              <a:rPr lang="en-GB" dirty="0"/>
              <a:t> </a:t>
            </a:r>
          </a:p>
          <a:p>
            <a:pPr marL="171450" indent="-171450">
              <a:buFont typeface="Arial" panose="020B0604020202020204" pitchFamily="34" charset="0"/>
              <a:buChar char="•"/>
            </a:pPr>
            <a:r>
              <a:rPr lang="en-GB" dirty="0"/>
              <a:t>Which of the five capability areas identified as part of leading practice ( previous slide) is your strength? Which presents more of a challenge? Why is this? </a:t>
            </a:r>
          </a:p>
          <a:p>
            <a:r>
              <a:rPr lang="en-GB" dirty="0"/>
              <a:t>Feedback from the group 5 minutes. </a:t>
            </a:r>
          </a:p>
          <a:p>
            <a:endParaRPr lang="en-GB" dirty="0"/>
          </a:p>
          <a:p>
            <a:endParaRPr lang="en-GB" dirty="0"/>
          </a:p>
          <a:p>
            <a:r>
              <a:rPr lang="en-GB" b="1" dirty="0"/>
              <a:t>Recommended further activities for the group</a:t>
            </a:r>
          </a:p>
          <a:p>
            <a:r>
              <a:rPr lang="en-GB" dirty="0"/>
              <a:t>-Read more about the SWLF and complete the short online module about the Leadership Framework. Introduce the rest of your team to this module.</a:t>
            </a:r>
            <a:r>
              <a:rPr lang="en-GB" dirty="0">
                <a:hlinkClick r:id="rId3"/>
              </a:rPr>
              <a:t> Leadership in Social Work in Northern Ireland - NISCC Learning Zone</a:t>
            </a:r>
            <a:endParaRPr lang="en-GB" dirty="0"/>
          </a:p>
          <a:p>
            <a:r>
              <a:rPr lang="en-GB" dirty="0"/>
              <a:t> -Share good practice</a:t>
            </a:r>
          </a:p>
          <a:p>
            <a:r>
              <a:rPr lang="en-GB" dirty="0"/>
              <a:t>-Utilise CPD opportunities to develop knowledge and skills including PiP Approved courses and programmes </a:t>
            </a:r>
            <a:r>
              <a:rPr lang="en-GB" dirty="0" err="1"/>
              <a:t>eg</a:t>
            </a:r>
            <a:r>
              <a:rPr lang="en-GB" dirty="0"/>
              <a:t> Research Methods, QI, Leading Social Work. </a:t>
            </a:r>
            <a:r>
              <a:rPr lang="en-GB" dirty="0">
                <a:hlinkClick r:id="rId4"/>
              </a:rPr>
              <a:t>NI PQ Accredited Programmes/Pathways</a:t>
            </a:r>
            <a:r>
              <a:rPr lang="en-GB" dirty="0"/>
              <a:t> for full list.</a:t>
            </a:r>
          </a:p>
          <a:p>
            <a:r>
              <a:rPr lang="en-GB" dirty="0"/>
              <a:t>-Identify what steps you could take in the next month to strengthen </a:t>
            </a:r>
            <a:r>
              <a:rPr lang="en-GB" b="1" dirty="0"/>
              <a:t>Leading Practice</a:t>
            </a:r>
            <a:r>
              <a:rPr lang="en-GB" dirty="0"/>
              <a:t> in your area of social work.</a:t>
            </a:r>
          </a:p>
          <a:p>
            <a:pPr marL="171450" indent="-171450">
              <a:buFontTx/>
              <a:buChar char="-"/>
            </a:pPr>
            <a:endParaRPr lang="en-GB" dirty="0"/>
          </a:p>
          <a:p>
            <a:pPr marL="171450" indent="-171450">
              <a:buFontTx/>
              <a:buChar char="-"/>
            </a:pPr>
            <a:endParaRPr lang="en-GB" dirty="0"/>
          </a:p>
          <a:p>
            <a:r>
              <a:rPr lang="en-GB" dirty="0"/>
              <a:t> </a:t>
            </a:r>
          </a:p>
          <a:p>
            <a:r>
              <a:rPr lang="en-GB" dirty="0"/>
              <a:t> </a:t>
            </a:r>
          </a:p>
          <a:p>
            <a:endParaRPr lang="en-GB" dirty="0"/>
          </a:p>
          <a:p>
            <a:endParaRPr lang="en-GB" dirty="0"/>
          </a:p>
          <a:p>
            <a:endParaRPr lang="en-GB" dirty="0"/>
          </a:p>
          <a:p>
            <a:r>
              <a:rPr lang="en-GB" dirty="0"/>
              <a:t> </a:t>
            </a:r>
          </a:p>
          <a:p>
            <a:r>
              <a:rPr lang="en-GB" dirty="0"/>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23</a:t>
            </a:fld>
            <a:endParaRPr lang="en-US" dirty="0"/>
          </a:p>
        </p:txBody>
      </p:sp>
    </p:spTree>
    <p:extLst>
      <p:ext uri="{BB962C8B-B14F-4D97-AF65-F5344CB8AC3E}">
        <p14:creationId xmlns:p14="http://schemas.microsoft.com/office/powerpoint/2010/main" val="16709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should use this slide to outline the focus of the session, the duration and any breaks to be included as well as any other relevant house keeping.</a:t>
            </a:r>
          </a:p>
          <a:p>
            <a:r>
              <a:rPr lang="en-GB" dirty="0"/>
              <a:t>e.g. ‘Welcoming you to an awareness raising session focusing on the Social Work Leadership Framework’.</a:t>
            </a:r>
          </a:p>
          <a:p>
            <a:r>
              <a:rPr lang="en-GB" dirty="0"/>
              <a:t>(If any statistics exist or are made available to share re: awareness of the Social Work Framework then these could be shared here on the title slide also to add interest and draw the audience into the session). </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3</a:t>
            </a:fld>
            <a:endParaRPr lang="en-US" dirty="0"/>
          </a:p>
        </p:txBody>
      </p:sp>
    </p:spTree>
    <p:extLst>
      <p:ext uri="{BB962C8B-B14F-4D97-AF65-F5344CB8AC3E}">
        <p14:creationId xmlns:p14="http://schemas.microsoft.com/office/powerpoint/2010/main" val="253288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ask audience to think about each of the skills and capabilities in turn and how they are used to lead the profession.</a:t>
            </a:r>
          </a:p>
          <a:p>
            <a:endParaRPr lang="en-GB" dirty="0"/>
          </a:p>
          <a:p>
            <a:pPr marL="0" indent="0">
              <a:buNone/>
            </a:pPr>
            <a:endParaRPr lang="en-GB" dirty="0"/>
          </a:p>
          <a:p>
            <a:pPr marL="171450" indent="-171450">
              <a:buFont typeface="Arial" panose="020B0604020202020204" pitchFamily="34" charset="0"/>
              <a:buChar char="•"/>
            </a:pPr>
            <a:r>
              <a:rPr lang="en-GB" b="1" dirty="0"/>
              <a:t>Strategic analysis </a:t>
            </a:r>
            <a:r>
              <a:rPr lang="en-GB" dirty="0"/>
              <a:t>– Being aware of emerging and ongoing societal issues and being able to evaluate and understand the internal and external factors which influence the delivery of social work is pivotal to ensuring needs are met appropriately.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Setting vision and direction (policy, strategy) –</a:t>
            </a:r>
            <a:r>
              <a:rPr lang="en-GB" b="0" dirty="0"/>
              <a:t>this applies across all levels, setting vision and direction within teams can start with any member of the team who is able to highlight appropriate ways forward for individuals, teams and organisations – this can influence policy and strategy at higher levels. </a:t>
            </a:r>
            <a:r>
              <a:rPr lang="en-GB" dirty="0"/>
              <a:t>Given the changes in societal trends and emerging issues which impact on wellbeing and safeguarding, the profession of social work has a strategic role in shaping public policy, influencing the allocation of resources and providing guidance to address ethical dilemmas.</a:t>
            </a: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Inspiring shared purpose </a:t>
            </a:r>
            <a:r>
              <a:rPr lang="en-GB" dirty="0"/>
              <a:t>– be this within social work or across disciplines, bringing people together for a common goal is a leadership skill.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Advocacy, challenge &amp; influence </a:t>
            </a:r>
            <a:r>
              <a:rPr lang="en-GB" dirty="0"/>
              <a:t>-Leading the Profession is the contribution each social worker makes to the reputation and influence of social work as a discipline.  The work social workers do in advocating (for service users, for the profession) demonstrates leadership.  Equally challenging decisions, injustices, discrimination and oppression mean putting your head above the parapet and leading for the benefit of those we work with and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Upholding standards, ethics and rights – </a:t>
            </a:r>
            <a:r>
              <a:rPr lang="en-GB" b="0" dirty="0"/>
              <a:t>the skill of maintaining social work values and continuing to improve social work services through self, others , practice all contribute to leading the profession</a:t>
            </a:r>
            <a:endParaRPr lang="en-GB" b="1" dirty="0"/>
          </a:p>
        </p:txBody>
      </p:sp>
      <p:sp>
        <p:nvSpPr>
          <p:cNvPr id="4" name="Slide Number Placeholder 3"/>
          <p:cNvSpPr>
            <a:spLocks noGrp="1"/>
          </p:cNvSpPr>
          <p:nvPr>
            <p:ph type="sldNum" sz="quarter" idx="5"/>
          </p:nvPr>
        </p:nvSpPr>
        <p:spPr/>
        <p:txBody>
          <a:bodyPr/>
          <a:lstStyle/>
          <a:p>
            <a:fld id="{A4DF4117-B604-4515-B8EC-42D45D4BC055}" type="slidenum">
              <a:rPr lang="en-GB" smtClean="0"/>
              <a:t>25</a:t>
            </a:fld>
            <a:endParaRPr lang="en-GB"/>
          </a:p>
        </p:txBody>
      </p:sp>
    </p:spTree>
    <p:extLst>
      <p:ext uri="{BB962C8B-B14F-4D97-AF65-F5344CB8AC3E}">
        <p14:creationId xmlns:p14="http://schemas.microsoft.com/office/powerpoint/2010/main" val="1664466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Facilitator to talk through each point. Thinking about the outer circle of the  model in terms of impact, experience of social work, outcomes and delivery the facilitator can highlight the following and ask some prompt questions</a:t>
            </a:r>
          </a:p>
          <a:p>
            <a:pPr marL="0" indent="0">
              <a:buNone/>
            </a:pPr>
            <a:endParaRPr lang="en-GB" dirty="0"/>
          </a:p>
          <a:p>
            <a:pPr marL="171450" indent="-171450">
              <a:buFont typeface="Arial" panose="020B0604020202020204" pitchFamily="34" charset="0"/>
              <a:buChar char="•"/>
            </a:pPr>
            <a:r>
              <a:rPr lang="en-GB" dirty="0"/>
              <a:t>Impact of social work is achieved by the development and implementation of policies, strategies and legislation led by the Office of Social Services in the Department of Health, and in consultation with social work leaders – how does this sit with this part of the model?</a:t>
            </a:r>
          </a:p>
          <a:p>
            <a:pPr marL="228600" indent="-228600">
              <a:buAutoNum type="alphaLcPeriod"/>
            </a:pPr>
            <a:endParaRPr lang="en-GB" dirty="0"/>
          </a:p>
          <a:p>
            <a:pPr marL="171450" indent="-171450">
              <a:buFont typeface="Arial" panose="020B0604020202020204" pitchFamily="34" charset="0"/>
              <a:buChar char="•"/>
            </a:pPr>
            <a:r>
              <a:rPr lang="en-GB" dirty="0"/>
              <a:t>Experience of social work by service users and carers who will engage directly with social work practitioners and feel first-hand the type of contribution social work has made to their personal wellbeing and safety – how does leading the profession in the ways discussed, ensure a better experience?</a:t>
            </a:r>
          </a:p>
          <a:p>
            <a:pPr marL="228600" indent="-228600">
              <a:buAutoNum type="alphaLcPeriod"/>
            </a:pPr>
            <a:endParaRPr lang="en-GB" dirty="0"/>
          </a:p>
          <a:p>
            <a:pPr marL="171450" indent="-171450">
              <a:buFont typeface="Arial" panose="020B0604020202020204" pitchFamily="34" charset="0"/>
              <a:buChar char="•"/>
            </a:pPr>
            <a:r>
              <a:rPr lang="en-GB" dirty="0"/>
              <a:t>Outcomes from social work which are achieved through relationships- at a societal, organisational and individual level.  When looking at the key functions and responsibilities on the slide, what the opportunities and challenges?</a:t>
            </a:r>
          </a:p>
          <a:p>
            <a:pPr marL="228600" indent="-228600">
              <a:buAutoNum type="alphaLcPeriod" startAt="3"/>
            </a:pPr>
            <a:endParaRPr lang="en-GB" dirty="0"/>
          </a:p>
          <a:p>
            <a:pPr marL="171450" indent="-171450">
              <a:buFont typeface="Arial" panose="020B0604020202020204" pitchFamily="34" charset="0"/>
              <a:buChar char="•"/>
            </a:pPr>
            <a:r>
              <a:rPr lang="en-GB" dirty="0"/>
              <a:t> Delivery of social work is determined by the employer organisations in a range of settings who create the conditions in which social workers are deployed to achieve their purpose and mandate – how you do see your role as someone leading the profession in influencing the conditions to do better for service users and carers?</a:t>
            </a:r>
          </a:p>
          <a:p>
            <a:pPr marL="228600" indent="-228600">
              <a:buAutoNum type="alphaLcPeriod" startAt="3"/>
            </a:pPr>
            <a:endParaRPr lang="en-GB" dirty="0"/>
          </a:p>
          <a:p>
            <a:pPr marL="0" indent="0">
              <a:buNone/>
            </a:pPr>
            <a:r>
              <a:rPr lang="en-GB" dirty="0"/>
              <a:t>Facilitator to also ask them to consider how the model fits with the NI Social Care Council Standards of Conduct and Practice for Social Workers. </a:t>
            </a:r>
          </a:p>
          <a:p>
            <a:endParaRPr lang="en-GB" dirty="0"/>
          </a:p>
        </p:txBody>
      </p:sp>
      <p:sp>
        <p:nvSpPr>
          <p:cNvPr id="4" name="Slide Number Placeholder 3"/>
          <p:cNvSpPr>
            <a:spLocks noGrp="1"/>
          </p:cNvSpPr>
          <p:nvPr>
            <p:ph type="sldNum" sz="quarter" idx="5"/>
          </p:nvPr>
        </p:nvSpPr>
        <p:spPr/>
        <p:txBody>
          <a:bodyPr/>
          <a:lstStyle/>
          <a:p>
            <a:fld id="{A4DF4117-B604-4515-B8EC-42D45D4BC055}" type="slidenum">
              <a:rPr lang="en-GB" smtClean="0"/>
              <a:t>26</a:t>
            </a:fld>
            <a:endParaRPr lang="en-GB"/>
          </a:p>
        </p:txBody>
      </p:sp>
    </p:spTree>
    <p:extLst>
      <p:ext uri="{BB962C8B-B14F-4D97-AF65-F5344CB8AC3E}">
        <p14:creationId xmlns:p14="http://schemas.microsoft.com/office/powerpoint/2010/main" val="416607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Here are </a:t>
            </a:r>
            <a:r>
              <a:rPr lang="en-GB" sz="1200" b="1" i="0" kern="1200" dirty="0">
                <a:solidFill>
                  <a:schemeClr val="tx1"/>
                </a:solidFill>
                <a:effectLst/>
                <a:latin typeface="+mn-lt"/>
                <a:ea typeface="+mn-ea"/>
                <a:cs typeface="+mn-cs"/>
              </a:rPr>
              <a:t>two short, practical exercises</a:t>
            </a:r>
            <a:r>
              <a:rPr lang="en-GB" sz="1200" b="0" i="0" kern="1200" dirty="0">
                <a:solidFill>
                  <a:schemeClr val="tx1"/>
                </a:solidFill>
                <a:effectLst/>
                <a:latin typeface="+mn-lt"/>
                <a:ea typeface="+mn-ea"/>
                <a:cs typeface="+mn-cs"/>
              </a:rPr>
              <a:t> (each 5–10 minutes) designed to help participants explore the </a:t>
            </a:r>
            <a:r>
              <a:rPr lang="en-GB" sz="1200" b="0" i="1" kern="1200" dirty="0">
                <a:solidFill>
                  <a:schemeClr val="tx1"/>
                </a:solidFill>
                <a:effectLst/>
                <a:latin typeface="+mn-lt"/>
                <a:ea typeface="+mn-ea"/>
                <a:cs typeface="+mn-cs"/>
              </a:rPr>
              <a:t>Leading the Profession</a:t>
            </a:r>
            <a:r>
              <a:rPr lang="en-GB" sz="1200" b="0" i="0" kern="1200" dirty="0">
                <a:solidFill>
                  <a:schemeClr val="tx1"/>
                </a:solidFill>
                <a:effectLst/>
                <a:latin typeface="+mn-lt"/>
                <a:ea typeface="+mn-ea"/>
                <a:cs typeface="+mn-cs"/>
              </a:rPr>
              <a:t> domain in an engaging, reflective way. timings are adaptable to suit the size of the group or length of the session.</a:t>
            </a:r>
          </a:p>
          <a:p>
            <a:pPr fontAlgn="t"/>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They are fully self‑contained and suitable for team meetings, workshops, supervision groups, or leadership development sessions.</a:t>
            </a:r>
          </a:p>
          <a:p>
            <a:pPr fontAlgn="t"/>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a:t>Facilitator to emphasize importance of participants being mindful of what they disclose, ensuring the example is one that won’t impact negatively on them and the group, and emphasizing the importance of maintaining confidentiality.  </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Exercise 1 (5–10 min): “An Example I’ve Observed”</a:t>
            </a:r>
          </a:p>
          <a:p>
            <a:pPr fontAlgn="t"/>
            <a:r>
              <a:rPr lang="en-GB" sz="1200" b="1" i="0" kern="1200" dirty="0">
                <a:solidFill>
                  <a:schemeClr val="tx1"/>
                </a:solidFill>
                <a:effectLst/>
                <a:latin typeface="+mn-lt"/>
                <a:ea typeface="+mn-ea"/>
                <a:cs typeface="+mn-cs"/>
              </a:rPr>
              <a:t>Purpose:</a:t>
            </a:r>
          </a:p>
          <a:p>
            <a:pPr fontAlgn="t"/>
            <a:r>
              <a:rPr lang="en-GB" sz="1200" b="0" i="0" kern="1200" dirty="0">
                <a:solidFill>
                  <a:schemeClr val="tx1"/>
                </a:solidFill>
                <a:effectLst/>
                <a:latin typeface="+mn-lt"/>
                <a:ea typeface="+mn-ea"/>
                <a:cs typeface="+mn-cs"/>
              </a:rPr>
              <a:t>To prompt participants to recognise real examples of </a:t>
            </a:r>
            <a:r>
              <a:rPr lang="en-GB" sz="1200" b="0" i="1" kern="1200" dirty="0">
                <a:solidFill>
                  <a:schemeClr val="tx1"/>
                </a:solidFill>
                <a:effectLst/>
                <a:latin typeface="+mn-lt"/>
                <a:ea typeface="+mn-ea"/>
                <a:cs typeface="+mn-cs"/>
              </a:rPr>
              <a:t>Leading the Profession</a:t>
            </a:r>
            <a:r>
              <a:rPr lang="en-GB" sz="1200" b="0" i="0" kern="1200" dirty="0">
                <a:solidFill>
                  <a:schemeClr val="tx1"/>
                </a:solidFill>
                <a:effectLst/>
                <a:latin typeface="+mn-lt"/>
                <a:ea typeface="+mn-ea"/>
                <a:cs typeface="+mn-cs"/>
              </a:rPr>
              <a:t> in action and to analyse what makes them effective.</a:t>
            </a:r>
          </a:p>
          <a:p>
            <a:pPr fontAlgn="t"/>
            <a:r>
              <a:rPr lang="en-GB" sz="1200" b="1" i="0" kern="1200" dirty="0">
                <a:solidFill>
                  <a:schemeClr val="tx1"/>
                </a:solidFill>
                <a:effectLst/>
                <a:latin typeface="+mn-lt"/>
                <a:ea typeface="+mn-ea"/>
                <a:cs typeface="+mn-cs"/>
              </a:rPr>
              <a:t>Instructions:</a:t>
            </a:r>
          </a:p>
          <a:p>
            <a:pPr fontAlgn="t"/>
            <a:r>
              <a:rPr lang="en-GB" sz="1200" b="1" i="0" kern="1200" dirty="0">
                <a:solidFill>
                  <a:schemeClr val="tx1"/>
                </a:solidFill>
                <a:effectLst/>
                <a:latin typeface="+mn-lt"/>
                <a:ea typeface="+mn-ea"/>
                <a:cs typeface="+mn-cs"/>
              </a:rPr>
              <a:t>1. Individual Reflection (3–5 min)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Ask participants to think of </a:t>
            </a:r>
            <a:r>
              <a:rPr lang="en-GB" sz="1200" b="1" i="0" kern="1200" dirty="0">
                <a:solidFill>
                  <a:schemeClr val="tx1"/>
                </a:solidFill>
                <a:effectLst/>
                <a:latin typeface="+mn-lt"/>
                <a:ea typeface="+mn-ea"/>
                <a:cs typeface="+mn-cs"/>
              </a:rPr>
              <a:t>one example</a:t>
            </a:r>
            <a:r>
              <a:rPr lang="en-GB" sz="1200" b="0" i="0" kern="1200" dirty="0">
                <a:solidFill>
                  <a:schemeClr val="tx1"/>
                </a:solidFill>
                <a:effectLst/>
                <a:latin typeface="+mn-lt"/>
                <a:ea typeface="+mn-ea"/>
                <a:cs typeface="+mn-cs"/>
              </a:rPr>
              <a:t> where they observed a colleague, manager, educator, or practitioner demonstrating “Leading the Profession.”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This could be someone who:</a:t>
            </a:r>
          </a:p>
          <a:p>
            <a:pPr fontAlgn="t"/>
            <a:r>
              <a:rPr lang="en-GB" sz="1200" b="0" i="0" kern="1200" dirty="0">
                <a:solidFill>
                  <a:schemeClr val="tx1"/>
                </a:solidFill>
                <a:effectLst/>
                <a:latin typeface="+mn-lt"/>
                <a:ea typeface="+mn-ea"/>
                <a:cs typeface="+mn-cs"/>
              </a:rPr>
              <a:t>Advocated for professional standards or ethics</a:t>
            </a:r>
          </a:p>
          <a:p>
            <a:pPr fontAlgn="t"/>
            <a:r>
              <a:rPr lang="en-GB" sz="1200" b="0" i="0" kern="1200" dirty="0">
                <a:solidFill>
                  <a:schemeClr val="tx1"/>
                </a:solidFill>
                <a:effectLst/>
                <a:latin typeface="+mn-lt"/>
                <a:ea typeface="+mn-ea"/>
                <a:cs typeface="+mn-cs"/>
              </a:rPr>
              <a:t>Influenced policy, practice, or service development</a:t>
            </a:r>
          </a:p>
          <a:p>
            <a:pPr fontAlgn="t"/>
            <a:r>
              <a:rPr lang="en-GB" sz="1200" b="0" i="0" kern="1200" dirty="0">
                <a:solidFill>
                  <a:schemeClr val="tx1"/>
                </a:solidFill>
                <a:effectLst/>
                <a:latin typeface="+mn-lt"/>
                <a:ea typeface="+mn-ea"/>
                <a:cs typeface="+mn-cs"/>
              </a:rPr>
              <a:t>Modelled social work values publicly or across teams</a:t>
            </a:r>
          </a:p>
          <a:p>
            <a:pPr fontAlgn="t"/>
            <a:r>
              <a:rPr lang="en-GB" sz="1200" b="0" i="0" kern="1200" dirty="0">
                <a:solidFill>
                  <a:schemeClr val="tx1"/>
                </a:solidFill>
                <a:effectLst/>
                <a:latin typeface="+mn-lt"/>
                <a:ea typeface="+mn-ea"/>
                <a:cs typeface="+mn-cs"/>
              </a:rPr>
              <a:t>Shared evidence-informed insights to shape decision-making</a:t>
            </a:r>
          </a:p>
          <a:p>
            <a:pPr fontAlgn="t"/>
            <a:r>
              <a:rPr lang="en-GB" sz="1200" b="0" i="0" kern="1200" dirty="0">
                <a:solidFill>
                  <a:schemeClr val="tx1"/>
                </a:solidFill>
                <a:effectLst/>
                <a:latin typeface="+mn-lt"/>
                <a:ea typeface="+mn-ea"/>
                <a:cs typeface="+mn-cs"/>
              </a:rPr>
              <a:t>Promoted the identity and credibility of the social work profession</a:t>
            </a:r>
          </a:p>
          <a:p>
            <a:pPr fontAlgn="t"/>
            <a:r>
              <a:rPr lang="en-GB" sz="1200" b="1" i="0" kern="1200" dirty="0">
                <a:solidFill>
                  <a:schemeClr val="tx1"/>
                </a:solidFill>
                <a:effectLst/>
                <a:latin typeface="+mn-lt"/>
                <a:ea typeface="+mn-ea"/>
                <a:cs typeface="+mn-cs"/>
              </a:rPr>
              <a:t>Reflection prompts:</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exactly did they do?</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How did their actions strengthen or uplift the profession?</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impact did it have—on individuals, teams, or the wider system?</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Which aspects of the Social Work Leadership Framework do you see reflected?</a:t>
            </a:r>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2. Pair or Triad Discussion (3–5 min)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Ask participants to briefly share their example with a partner or small group.</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Prompts for discussion:</a:t>
            </a:r>
          </a:p>
          <a:p>
            <a:pPr fontAlgn="t"/>
            <a:r>
              <a:rPr lang="en-GB" sz="1200" b="0" i="1" kern="1200" dirty="0">
                <a:solidFill>
                  <a:schemeClr val="tx1"/>
                </a:solidFill>
                <a:effectLst/>
                <a:latin typeface="+mn-lt"/>
                <a:ea typeface="+mn-ea"/>
                <a:cs typeface="+mn-cs"/>
              </a:rPr>
              <a:t>What made this “leading the profession” rather than simply “leading practice”?</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qualities or behaviours stood out?</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can we learn from this example?</a:t>
            </a:r>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Outcome: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Participants gain a concrete understanding of what “Leading the Profession” looks like in reality, making the domain feel more accessible and observable.</a:t>
            </a:r>
          </a:p>
          <a:p>
            <a:pPr fontAlgn="t"/>
            <a:r>
              <a:rPr lang="en-GB" sz="1200" b="1" i="0" kern="1200" dirty="0">
                <a:solidFill>
                  <a:schemeClr val="tx1"/>
                </a:solidFill>
                <a:effectLst/>
                <a:latin typeface="+mn-lt"/>
                <a:ea typeface="+mn-ea"/>
                <a:cs typeface="+mn-cs"/>
              </a:rPr>
              <a:t>Exercise 2 (5–10 min): “My Own Leadership Contribution”</a:t>
            </a:r>
          </a:p>
          <a:p>
            <a:pPr fontAlgn="t"/>
            <a:r>
              <a:rPr lang="en-GB" sz="1200" b="1" i="0" kern="1200" dirty="0">
                <a:solidFill>
                  <a:schemeClr val="tx1"/>
                </a:solidFill>
                <a:effectLst/>
                <a:latin typeface="+mn-lt"/>
                <a:ea typeface="+mn-ea"/>
                <a:cs typeface="+mn-cs"/>
              </a:rPr>
              <a:t>Purpose:</a:t>
            </a:r>
          </a:p>
          <a:p>
            <a:pPr fontAlgn="t"/>
            <a:r>
              <a:rPr lang="en-GB" sz="1200" b="0" i="0" kern="1200" dirty="0">
                <a:solidFill>
                  <a:schemeClr val="tx1"/>
                </a:solidFill>
                <a:effectLst/>
                <a:latin typeface="+mn-lt"/>
                <a:ea typeface="+mn-ea"/>
                <a:cs typeface="+mn-cs"/>
              </a:rPr>
              <a:t>To help participants identify how they personally demonstrate leadership at a professional level—no matter their role or seniority.</a:t>
            </a:r>
          </a:p>
          <a:p>
            <a:pPr fontAlgn="t"/>
            <a:r>
              <a:rPr lang="en-GB" sz="1200" b="1" i="0" kern="1200" dirty="0">
                <a:solidFill>
                  <a:schemeClr val="tx1"/>
                </a:solidFill>
                <a:effectLst/>
                <a:latin typeface="+mn-lt"/>
                <a:ea typeface="+mn-ea"/>
                <a:cs typeface="+mn-cs"/>
              </a:rPr>
              <a:t>Instructions:</a:t>
            </a:r>
          </a:p>
          <a:p>
            <a:pPr fontAlgn="t"/>
            <a:r>
              <a:rPr lang="en-GB" sz="1200" b="1" i="0" kern="1200" dirty="0">
                <a:solidFill>
                  <a:schemeClr val="tx1"/>
                </a:solidFill>
                <a:effectLst/>
                <a:latin typeface="+mn-lt"/>
                <a:ea typeface="+mn-ea"/>
                <a:cs typeface="+mn-cs"/>
              </a:rPr>
              <a:t>1. Silent Reflection / Writing (3–5 min)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Ask participants to write down </a:t>
            </a:r>
            <a:r>
              <a:rPr lang="en-GB" sz="1200" b="1" i="0" kern="1200" dirty="0">
                <a:solidFill>
                  <a:schemeClr val="tx1"/>
                </a:solidFill>
                <a:effectLst/>
                <a:latin typeface="+mn-lt"/>
                <a:ea typeface="+mn-ea"/>
                <a:cs typeface="+mn-cs"/>
              </a:rPr>
              <a:t>an example from their own practice</a:t>
            </a:r>
            <a:r>
              <a:rPr lang="en-GB" sz="1200" b="0" i="0" kern="1200" dirty="0">
                <a:solidFill>
                  <a:schemeClr val="tx1"/>
                </a:solidFill>
                <a:effectLst/>
                <a:latin typeface="+mn-lt"/>
                <a:ea typeface="+mn-ea"/>
                <a:cs typeface="+mn-cs"/>
              </a:rPr>
              <a:t> where they demonstrated “Leading the Profession.”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This could be something large or small, such as:</a:t>
            </a:r>
          </a:p>
          <a:p>
            <a:pPr fontAlgn="t"/>
            <a:r>
              <a:rPr lang="en-GB" sz="1200" b="0" i="0" kern="1200" dirty="0">
                <a:solidFill>
                  <a:schemeClr val="tx1"/>
                </a:solidFill>
                <a:effectLst/>
                <a:latin typeface="+mn-lt"/>
                <a:ea typeface="+mn-ea"/>
                <a:cs typeface="+mn-cs"/>
              </a:rPr>
              <a:t>Sharing research or best practice to influence colleagues</a:t>
            </a:r>
          </a:p>
          <a:p>
            <a:pPr fontAlgn="t"/>
            <a:r>
              <a:rPr lang="en-GB" sz="1200" b="0" i="0" kern="1200" dirty="0">
                <a:solidFill>
                  <a:schemeClr val="tx1"/>
                </a:solidFill>
                <a:effectLst/>
                <a:latin typeface="+mn-lt"/>
                <a:ea typeface="+mn-ea"/>
                <a:cs typeface="+mn-cs"/>
              </a:rPr>
              <a:t>Advocating for improvements in service standards</a:t>
            </a:r>
          </a:p>
          <a:p>
            <a:pPr fontAlgn="t"/>
            <a:r>
              <a:rPr lang="en-GB" sz="1200" b="0" i="0" kern="1200" dirty="0">
                <a:solidFill>
                  <a:schemeClr val="tx1"/>
                </a:solidFill>
                <a:effectLst/>
                <a:latin typeface="+mn-lt"/>
                <a:ea typeface="+mn-ea"/>
                <a:cs typeface="+mn-cs"/>
              </a:rPr>
              <a:t>Contributing to a practice forum, working group, or professional network</a:t>
            </a:r>
          </a:p>
          <a:p>
            <a:pPr fontAlgn="t"/>
            <a:r>
              <a:rPr lang="en-GB" sz="1200" b="0" i="0" kern="1200" dirty="0">
                <a:solidFill>
                  <a:schemeClr val="tx1"/>
                </a:solidFill>
                <a:effectLst/>
                <a:latin typeface="+mn-lt"/>
                <a:ea typeface="+mn-ea"/>
                <a:cs typeface="+mn-cs"/>
              </a:rPr>
              <a:t>Modelling social work values in a way that influenced others</a:t>
            </a:r>
          </a:p>
          <a:p>
            <a:pPr fontAlgn="t"/>
            <a:r>
              <a:rPr lang="en-GB" sz="1200" b="0" i="0" kern="1200" dirty="0">
                <a:solidFill>
                  <a:schemeClr val="tx1"/>
                </a:solidFill>
                <a:effectLst/>
                <a:latin typeface="+mn-lt"/>
                <a:ea typeface="+mn-ea"/>
                <a:cs typeface="+mn-cs"/>
              </a:rPr>
              <a:t>Supporting student learning or mentoring colleagues</a:t>
            </a:r>
          </a:p>
          <a:p>
            <a:pPr fontAlgn="t"/>
            <a:r>
              <a:rPr lang="en-GB" sz="1200" b="0" i="0" kern="1200" dirty="0">
                <a:solidFill>
                  <a:schemeClr val="tx1"/>
                </a:solidFill>
                <a:effectLst/>
                <a:latin typeface="+mn-lt"/>
                <a:ea typeface="+mn-ea"/>
                <a:cs typeface="+mn-cs"/>
              </a:rPr>
              <a:t>Helping shape organisational policy or guidance</a:t>
            </a:r>
          </a:p>
          <a:p>
            <a:pPr fontAlgn="t"/>
            <a:r>
              <a:rPr lang="en-GB" sz="1200" b="0" i="0" kern="1200" dirty="0">
                <a:solidFill>
                  <a:schemeClr val="tx1"/>
                </a:solidFill>
                <a:effectLst/>
                <a:latin typeface="+mn-lt"/>
                <a:ea typeface="+mn-ea"/>
                <a:cs typeface="+mn-cs"/>
              </a:rPr>
              <a:t>Promoting the identity and purpose of social work</a:t>
            </a:r>
          </a:p>
          <a:p>
            <a:pPr fontAlgn="t"/>
            <a:r>
              <a:rPr lang="en-GB" sz="1200" b="1" i="0" kern="1200" dirty="0">
                <a:solidFill>
                  <a:schemeClr val="tx1"/>
                </a:solidFill>
                <a:effectLst/>
                <a:latin typeface="+mn-lt"/>
                <a:ea typeface="+mn-ea"/>
                <a:cs typeface="+mn-cs"/>
              </a:rPr>
              <a:t>Reflection prompts:</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did I do? Why did I do it?</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How did this contribute to the wider profession—not just my immediate role?</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values or principles was I drawing on?</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difference—small or large—did it make?</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Encourage participants to identify </a:t>
            </a:r>
            <a:r>
              <a:rPr lang="en-GB" sz="1200" b="0" i="1" kern="1200" dirty="0">
                <a:solidFill>
                  <a:schemeClr val="tx1"/>
                </a:solidFill>
                <a:effectLst/>
                <a:latin typeface="+mn-lt"/>
                <a:ea typeface="+mn-ea"/>
                <a:cs typeface="+mn-cs"/>
              </a:rPr>
              <a:t>even subtle</a:t>
            </a:r>
            <a:r>
              <a:rPr lang="en-GB" sz="1200" b="0" i="0" kern="1200" dirty="0">
                <a:solidFill>
                  <a:schemeClr val="tx1"/>
                </a:solidFill>
                <a:effectLst/>
                <a:latin typeface="+mn-lt"/>
                <a:ea typeface="+mn-ea"/>
                <a:cs typeface="+mn-cs"/>
              </a:rPr>
              <a:t> examples; many don’t realise they are already “leading the profession.”</a:t>
            </a:r>
          </a:p>
          <a:p>
            <a:pPr fontAlgn="t"/>
            <a:r>
              <a:rPr lang="en-GB" sz="1200" b="1" i="0" kern="1200" dirty="0">
                <a:solidFill>
                  <a:schemeClr val="tx1"/>
                </a:solidFill>
                <a:effectLst/>
                <a:latin typeface="+mn-lt"/>
                <a:ea typeface="+mn-ea"/>
                <a:cs typeface="+mn-cs"/>
              </a:rPr>
              <a:t>2. Optional Sharing (3–5 min)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Invite participants to share one insight with the group or in pairs:</a:t>
            </a:r>
          </a:p>
          <a:p>
            <a:pPr fontAlgn="t"/>
            <a:r>
              <a:rPr lang="en-GB" sz="1200" b="0" i="1" kern="1200" dirty="0">
                <a:solidFill>
                  <a:schemeClr val="tx1"/>
                </a:solidFill>
                <a:effectLst/>
                <a:latin typeface="+mn-lt"/>
                <a:ea typeface="+mn-ea"/>
                <a:cs typeface="+mn-cs"/>
              </a:rPr>
              <a:t>What did you learn about your own leadership?</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How might you build on this in the future?</a:t>
            </a:r>
            <a:endParaRPr lang="en-GB" sz="1200" b="0" i="0" kern="1200" dirty="0">
              <a:solidFill>
                <a:schemeClr val="tx1"/>
              </a:solidFill>
              <a:effectLst/>
              <a:latin typeface="+mn-lt"/>
              <a:ea typeface="+mn-ea"/>
              <a:cs typeface="+mn-cs"/>
            </a:endParaRPr>
          </a:p>
          <a:p>
            <a:pPr fontAlgn="t"/>
            <a:r>
              <a:rPr lang="en-GB" sz="1200" b="0" i="1" kern="1200" dirty="0">
                <a:solidFill>
                  <a:schemeClr val="tx1"/>
                </a:solidFill>
                <a:effectLst/>
                <a:latin typeface="+mn-lt"/>
                <a:ea typeface="+mn-ea"/>
                <a:cs typeface="+mn-cs"/>
              </a:rPr>
              <a:t>What opportunities do you see to lead the profession going forward?</a:t>
            </a:r>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Outcome: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Participants recognise that “Leading the Profession” is not only for senior managers—it's something all social workers can and do contribute to.</a:t>
            </a:r>
          </a:p>
          <a:p>
            <a:endParaRPr lang="en-GB" dirty="0"/>
          </a:p>
        </p:txBody>
      </p:sp>
      <p:sp>
        <p:nvSpPr>
          <p:cNvPr id="4" name="Slide Number Placeholder 3"/>
          <p:cNvSpPr>
            <a:spLocks noGrp="1"/>
          </p:cNvSpPr>
          <p:nvPr>
            <p:ph type="sldNum" sz="quarter" idx="5"/>
          </p:nvPr>
        </p:nvSpPr>
        <p:spPr/>
        <p:txBody>
          <a:bodyPr/>
          <a:lstStyle/>
          <a:p>
            <a:fld id="{A4DF4117-B604-4515-B8EC-42D45D4BC055}" type="slidenum">
              <a:rPr lang="en-GB" smtClean="0"/>
              <a:t>27</a:t>
            </a:fld>
            <a:endParaRPr lang="en-GB"/>
          </a:p>
        </p:txBody>
      </p:sp>
    </p:spTree>
    <p:extLst>
      <p:ext uri="{BB962C8B-B14F-4D97-AF65-F5344CB8AC3E}">
        <p14:creationId xmlns:p14="http://schemas.microsoft.com/office/powerpoint/2010/main" val="405925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questions on the slide with the participants in order to help them devise a plan for the future and to help them start to align the model with their work, their engagement with service users and carers, their interactions with colleagues and other professionals.</a:t>
            </a:r>
          </a:p>
          <a:p>
            <a:endParaRPr lang="en-GB" dirty="0"/>
          </a:p>
          <a:p>
            <a:r>
              <a:rPr lang="en-GB" dirty="0"/>
              <a:t>Encourage them to consider this in the light of the societal, organisational, political and economic contexts in which social work takes place in Northern Ireland. </a:t>
            </a:r>
          </a:p>
          <a:p>
            <a:endParaRPr lang="en-GB" dirty="0"/>
          </a:p>
          <a:p>
            <a:r>
              <a:rPr lang="en-GB" dirty="0"/>
              <a:t>You may wish to ask them to outline 3 actions they are going to take away.</a:t>
            </a:r>
          </a:p>
        </p:txBody>
      </p:sp>
      <p:sp>
        <p:nvSpPr>
          <p:cNvPr id="4" name="Slide Number Placeholder 3"/>
          <p:cNvSpPr>
            <a:spLocks noGrp="1"/>
          </p:cNvSpPr>
          <p:nvPr>
            <p:ph type="sldNum" sz="quarter" idx="5"/>
          </p:nvPr>
        </p:nvSpPr>
        <p:spPr/>
        <p:txBody>
          <a:bodyPr/>
          <a:lstStyle/>
          <a:p>
            <a:fld id="{A4DF4117-B604-4515-B8EC-42D45D4BC055}" type="slidenum">
              <a:rPr lang="en-GB" smtClean="0"/>
              <a:t>28</a:t>
            </a:fld>
            <a:endParaRPr lang="en-GB"/>
          </a:p>
        </p:txBody>
      </p:sp>
    </p:spTree>
    <p:extLst>
      <p:ext uri="{BB962C8B-B14F-4D97-AF65-F5344CB8AC3E}">
        <p14:creationId xmlns:p14="http://schemas.microsoft.com/office/powerpoint/2010/main" val="343149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stimulate discussion amongst the audience focusing on: Do you see yourself as a leader/ Think about where you see leadership in your own area/ what does leadership means to you? Invites attendees to participate/share.</a:t>
            </a:r>
          </a:p>
          <a:p>
            <a:r>
              <a:rPr lang="en-GB" dirty="0"/>
              <a:t>A white board could be also used to record responses. </a:t>
            </a:r>
          </a:p>
          <a:p>
            <a:r>
              <a:rPr lang="en-GB" dirty="0"/>
              <a:t>The words on screen can be released gradually, used as a prompt to stimulate discussion or shared after to as a reflection of possible responses. Can challenge if attendees voice the perception that they see leadership as only occurring at certain levels/roles. The range of group answers on the whiteboard can remain throughout the session as a reference point to revisit later. </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4</a:t>
            </a:fld>
            <a:endParaRPr lang="en-US"/>
          </a:p>
        </p:txBody>
      </p:sp>
    </p:spTree>
    <p:extLst>
      <p:ext uri="{BB962C8B-B14F-4D97-AF65-F5344CB8AC3E}">
        <p14:creationId xmlns:p14="http://schemas.microsoft.com/office/powerpoint/2010/main" val="90065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should reveal each statement one at a time and invite group to share their views on the above statement e.g. if they are true or false.</a:t>
            </a:r>
          </a:p>
          <a:p>
            <a:r>
              <a:rPr lang="en-GB" dirty="0"/>
              <a:t>Encourage group to justify their responses with examples to support their thinking.</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5</a:t>
            </a:fld>
            <a:endParaRPr lang="en-US"/>
          </a:p>
        </p:txBody>
      </p:sp>
    </p:spTree>
    <p:extLst>
      <p:ext uri="{BB962C8B-B14F-4D97-AF65-F5344CB8AC3E}">
        <p14:creationId xmlns:p14="http://schemas.microsoft.com/office/powerpoint/2010/main" val="426240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invite reflections on whether using these modern day leadership perspectives individuals now see themselves more as leaders?</a:t>
            </a:r>
          </a:p>
        </p:txBody>
      </p:sp>
      <p:sp>
        <p:nvSpPr>
          <p:cNvPr id="4" name="Slide Number Placeholder 3"/>
          <p:cNvSpPr>
            <a:spLocks noGrp="1"/>
          </p:cNvSpPr>
          <p:nvPr>
            <p:ph type="sldNum" sz="quarter" idx="5"/>
          </p:nvPr>
        </p:nvSpPr>
        <p:spPr/>
        <p:txBody>
          <a:bodyPr/>
          <a:lstStyle/>
          <a:p>
            <a:fld id="{E81CB476-082A-A049-A7CE-0C4631420B71}" type="slidenum">
              <a:rPr lang="en-US" smtClean="0"/>
              <a:t>6</a:t>
            </a:fld>
            <a:endParaRPr lang="en-US"/>
          </a:p>
        </p:txBody>
      </p:sp>
    </p:spTree>
    <p:extLst>
      <p:ext uri="{BB962C8B-B14F-4D97-AF65-F5344CB8AC3E}">
        <p14:creationId xmlns:p14="http://schemas.microsoft.com/office/powerpoint/2010/main" val="201162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shares the statements and asks the invites individual/group reflections on their views on these and then on whether using these modern day leadership perspectives individuals now see themselves more as leaders?</a:t>
            </a:r>
          </a:p>
        </p:txBody>
      </p:sp>
      <p:sp>
        <p:nvSpPr>
          <p:cNvPr id="4" name="Slide Number Placeholder 3"/>
          <p:cNvSpPr>
            <a:spLocks noGrp="1"/>
          </p:cNvSpPr>
          <p:nvPr>
            <p:ph type="sldNum" sz="quarter" idx="5"/>
          </p:nvPr>
        </p:nvSpPr>
        <p:spPr/>
        <p:txBody>
          <a:bodyPr/>
          <a:lstStyle/>
          <a:p>
            <a:fld id="{E81CB476-082A-A049-A7CE-0C4631420B71}" type="slidenum">
              <a:rPr lang="en-US" smtClean="0"/>
              <a:t>7</a:t>
            </a:fld>
            <a:endParaRPr lang="en-US"/>
          </a:p>
        </p:txBody>
      </p:sp>
    </p:spTree>
    <p:extLst>
      <p:ext uri="{BB962C8B-B14F-4D97-AF65-F5344CB8AC3E}">
        <p14:creationId xmlns:p14="http://schemas.microsoft.com/office/powerpoint/2010/main" val="375780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shares slide content and then invites the group to share examples of leadership behaviours across the above areas. In discussing facilitator them prompts them to reflect on whether they are closer to seeing themselves as leaders e.g. do they behave in some/all of these ways in their daily practice? Once again the prompt about whether they see themselves as leaders returns as a reflective tool.</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8</a:t>
            </a:fld>
            <a:endParaRPr lang="en-US"/>
          </a:p>
        </p:txBody>
      </p:sp>
    </p:spTree>
    <p:extLst>
      <p:ext uri="{BB962C8B-B14F-4D97-AF65-F5344CB8AC3E}">
        <p14:creationId xmlns:p14="http://schemas.microsoft.com/office/powerpoint/2010/main" val="179141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content can be summarised by the facilitator to map the importance of leadership to the profession. Invites thoughts from the group.</a:t>
            </a:r>
          </a:p>
          <a:p>
            <a:r>
              <a:rPr lang="en-GB" dirty="0"/>
              <a:t>The facilitator should allow time for reading of the content and then ask the group to pinpoint areas of specific interest to them, are there any milestones they would add/ were/weren’t aware of?</a:t>
            </a:r>
          </a:p>
          <a:p>
            <a:endParaRPr lang="en-GB" dirty="0"/>
          </a:p>
        </p:txBody>
      </p:sp>
      <p:sp>
        <p:nvSpPr>
          <p:cNvPr id="4" name="Slide Number Placeholder 3"/>
          <p:cNvSpPr>
            <a:spLocks noGrp="1"/>
          </p:cNvSpPr>
          <p:nvPr>
            <p:ph type="sldNum" sz="quarter" idx="5"/>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41603DE5-24DE-4EA6-B4EE-C9F6C69460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6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ask the group why they think Leadership is needed for the profession. </a:t>
            </a:r>
          </a:p>
          <a:p>
            <a:r>
              <a:rPr lang="en-GB" dirty="0"/>
              <a:t>Anticipated/suggested responses:</a:t>
            </a:r>
          </a:p>
          <a:p>
            <a:pPr marL="171450" indent="-171450">
              <a:buFont typeface="Arial" panose="020B0604020202020204" pitchFamily="34" charset="0"/>
              <a:buChar char="•"/>
            </a:pPr>
            <a:r>
              <a:rPr lang="en-GB" dirty="0"/>
              <a:t>To champion social justice and drive systemic change</a:t>
            </a:r>
          </a:p>
          <a:p>
            <a:pPr marL="171450" indent="-171450">
              <a:buFont typeface="Arial" panose="020B0604020202020204" pitchFamily="34" charset="0"/>
              <a:buChar char="•"/>
            </a:pPr>
            <a:r>
              <a:rPr lang="en-GB" dirty="0"/>
              <a:t>Support teams in complex, emotionally demanding environments (Tulane School of Social Work, 2024) </a:t>
            </a:r>
          </a:p>
          <a:p>
            <a:pPr marL="171450" indent="-171450">
              <a:buFont typeface="Arial" panose="020B0604020202020204" pitchFamily="34" charset="0"/>
              <a:buChar char="•"/>
            </a:pPr>
            <a:r>
              <a:rPr lang="en-GB" dirty="0"/>
              <a:t>Guide ethical decision‑making and uphold professional values (</a:t>
            </a:r>
            <a:r>
              <a:rPr lang="en-GB" dirty="0" err="1"/>
              <a:t>Venning</a:t>
            </a:r>
            <a:r>
              <a:rPr lang="en-GB" dirty="0"/>
              <a:t> et al., 2025)</a:t>
            </a:r>
          </a:p>
          <a:p>
            <a:pPr marL="171450" indent="-171450">
              <a:buFont typeface="Arial" panose="020B0604020202020204" pitchFamily="34" charset="0"/>
              <a:buChar char="•"/>
            </a:pPr>
            <a:r>
              <a:rPr lang="en-GB" dirty="0"/>
              <a:t>Strengthen professional identity and confidence</a:t>
            </a:r>
          </a:p>
          <a:p>
            <a:pPr marL="171450" indent="-171450">
              <a:buFont typeface="Arial" panose="020B0604020202020204" pitchFamily="34" charset="0"/>
              <a:buChar char="•"/>
            </a:pPr>
            <a:r>
              <a:rPr lang="en-GB" dirty="0"/>
              <a:t>Improve outcomes for service users and communities</a:t>
            </a:r>
          </a:p>
          <a:p>
            <a:pPr marL="171450" indent="-171450">
              <a:buFont typeface="Arial" panose="020B0604020202020204" pitchFamily="34" charset="0"/>
              <a:buChar char="•"/>
            </a:pPr>
            <a:r>
              <a:rPr lang="en-GB" dirty="0"/>
              <a:t>Build organisational and workforce capacity (Martin, 2024)</a:t>
            </a:r>
          </a:p>
          <a:p>
            <a:pPr marL="171450" indent="-171450">
              <a:buFont typeface="Arial" panose="020B0604020202020204" pitchFamily="34" charset="0"/>
              <a:buChar char="•"/>
            </a:pPr>
            <a:r>
              <a:rPr lang="en-GB" dirty="0"/>
              <a:t>Navigate evolving policy, political, and societal demands</a:t>
            </a:r>
          </a:p>
          <a:p>
            <a:pPr marL="171450" indent="-171450">
              <a:buFont typeface="Arial" panose="020B0604020202020204" pitchFamily="34" charset="0"/>
              <a:buChar char="•"/>
            </a:pPr>
            <a:r>
              <a:rPr lang="en-GB" dirty="0"/>
              <a:t>Many of the skills leaders demonstrate are aligned with Social Work Practitioner skills and Values.</a:t>
            </a:r>
          </a:p>
          <a:p>
            <a:pPr marL="171450" indent="-171450">
              <a:buFont typeface="Arial" panose="020B0604020202020204" pitchFamily="34" charset="0"/>
              <a:buChar char="•"/>
            </a:pPr>
            <a:r>
              <a:rPr lang="en-GB" dirty="0"/>
              <a:t>Social work values by definition, do not only require leadership … but define it (Hayes, 2014).</a:t>
            </a:r>
          </a:p>
          <a:p>
            <a:r>
              <a:rPr lang="en-GB" dirty="0"/>
              <a:t>*The content of the slide can be shared before or after this process to prompt feedback or consolidate afterwards.</a:t>
            </a:r>
          </a:p>
          <a:p>
            <a:endParaRPr lang="en-GB" dirty="0"/>
          </a:p>
        </p:txBody>
      </p:sp>
      <p:sp>
        <p:nvSpPr>
          <p:cNvPr id="4" name="Slide Number Placeholder 3"/>
          <p:cNvSpPr>
            <a:spLocks noGrp="1"/>
          </p:cNvSpPr>
          <p:nvPr>
            <p:ph type="sldNum" sz="quarter" idx="5"/>
          </p:nvPr>
        </p:nvSpPr>
        <p:spPr/>
        <p:txBody>
          <a:bodyPr/>
          <a:lstStyle/>
          <a:p>
            <a:fld id="{E81CB476-082A-A049-A7CE-0C4631420B71}" type="slidenum">
              <a:rPr lang="en-US" smtClean="0"/>
              <a:t>10</a:t>
            </a:fld>
            <a:endParaRPr lang="en-US"/>
          </a:p>
        </p:txBody>
      </p:sp>
    </p:spTree>
    <p:extLst>
      <p:ext uri="{BB962C8B-B14F-4D97-AF65-F5344CB8AC3E}">
        <p14:creationId xmlns:p14="http://schemas.microsoft.com/office/powerpoint/2010/main" val="2555756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4.svg"/><Relationship Id="rId4" Type="http://schemas.openxmlformats.org/officeDocument/2006/relationships/image" Target="../media/image26.svg"/><Relationship Id="rId9"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6.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8.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9D54DF4-2DE2-EE7D-45CB-E80D6BD2CE33}"/>
              </a:ext>
            </a:extLst>
          </p:cNvPr>
          <p:cNvSpPr>
            <a:spLocks noGrp="1"/>
          </p:cNvSpPr>
          <p:nvPr>
            <p:ph type="ctrTitle" hasCustomPrompt="1"/>
          </p:nvPr>
        </p:nvSpPr>
        <p:spPr>
          <a:xfrm>
            <a:off x="577048" y="582267"/>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Cover slide title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2" name="Straight Connector 11">
            <a:extLst>
              <a:ext uri="{FF2B5EF4-FFF2-40B4-BE49-F238E27FC236}">
                <a16:creationId xmlns:a16="http://schemas.microsoft.com/office/drawing/2014/main" id="{B088CB2B-44EB-00C9-5BE5-195801468E4D}"/>
              </a:ext>
            </a:extLst>
          </p:cNvPr>
          <p:cNvCxnSpPr>
            <a:cxnSpLocks/>
          </p:cNvCxnSpPr>
          <p:nvPr userDrawn="1"/>
        </p:nvCxnSpPr>
        <p:spPr>
          <a:xfrm>
            <a:off x="577049" y="19639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DEB065E-DD7C-60BB-2C07-78575FEEC293}"/>
              </a:ext>
            </a:extLst>
          </p:cNvPr>
          <p:cNvSpPr>
            <a:spLocks noGrp="1"/>
          </p:cNvSpPr>
          <p:nvPr>
            <p:ph type="subTitle" idx="1" hasCustomPrompt="1"/>
          </p:nvPr>
        </p:nvSpPr>
        <p:spPr>
          <a:xfrm>
            <a:off x="577048" y="4711527"/>
            <a:ext cx="5518952" cy="345570"/>
          </a:xfrm>
        </p:spPr>
        <p:txBody>
          <a:bodyPr>
            <a:normAutofit/>
          </a:bodyPr>
          <a:lstStyle>
            <a:lvl1pPr marL="0" indent="0" algn="l">
              <a:buNone/>
              <a:defRPr sz="1800" b="1">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name</a:t>
            </a:r>
          </a:p>
        </p:txBody>
      </p:sp>
      <p:sp>
        <p:nvSpPr>
          <p:cNvPr id="4" name="Text Placeholder 2">
            <a:extLst>
              <a:ext uri="{FF2B5EF4-FFF2-40B4-BE49-F238E27FC236}">
                <a16:creationId xmlns:a16="http://schemas.microsoft.com/office/drawing/2014/main" id="{8FE067BF-99F9-1FC1-5F11-093594DB451C}"/>
              </a:ext>
            </a:extLst>
          </p:cNvPr>
          <p:cNvSpPr>
            <a:spLocks noGrp="1"/>
          </p:cNvSpPr>
          <p:nvPr>
            <p:ph type="body" idx="13" hasCustomPrompt="1"/>
          </p:nvPr>
        </p:nvSpPr>
        <p:spPr>
          <a:xfrm>
            <a:off x="577048" y="5149906"/>
            <a:ext cx="5518952" cy="663614"/>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Your title</a:t>
            </a:r>
          </a:p>
        </p:txBody>
      </p:sp>
      <p:grpSp>
        <p:nvGrpSpPr>
          <p:cNvPr id="5" name="Group 4">
            <a:extLst>
              <a:ext uri="{FF2B5EF4-FFF2-40B4-BE49-F238E27FC236}">
                <a16:creationId xmlns:a16="http://schemas.microsoft.com/office/drawing/2014/main" id="{961F6790-B1FD-FAA5-44B6-1A77AA077525}"/>
              </a:ext>
            </a:extLst>
          </p:cNvPr>
          <p:cNvGrpSpPr/>
          <p:nvPr userDrawn="1"/>
        </p:nvGrpSpPr>
        <p:grpSpPr>
          <a:xfrm>
            <a:off x="-1270" y="5449269"/>
            <a:ext cx="12193270" cy="1412875"/>
            <a:chOff x="194338" y="4042442"/>
            <a:chExt cx="12193270" cy="1412875"/>
          </a:xfrm>
        </p:grpSpPr>
        <p:grpSp>
          <p:nvGrpSpPr>
            <p:cNvPr id="7" name="object 4">
              <a:extLst>
                <a:ext uri="{FF2B5EF4-FFF2-40B4-BE49-F238E27FC236}">
                  <a16:creationId xmlns:a16="http://schemas.microsoft.com/office/drawing/2014/main" id="{BF8B4455-D484-083D-E78F-32E791785B9E}"/>
                </a:ext>
              </a:extLst>
            </p:cNvPr>
            <p:cNvGrpSpPr/>
            <p:nvPr/>
          </p:nvGrpSpPr>
          <p:grpSpPr>
            <a:xfrm>
              <a:off x="194338" y="4042442"/>
              <a:ext cx="12193270" cy="1412875"/>
              <a:chOff x="152400" y="5382549"/>
              <a:chExt cx="12193270" cy="1412875"/>
            </a:xfrm>
          </p:grpSpPr>
          <p:sp>
            <p:nvSpPr>
              <p:cNvPr id="10" name="object 5">
                <a:extLst>
                  <a:ext uri="{FF2B5EF4-FFF2-40B4-BE49-F238E27FC236}">
                    <a16:creationId xmlns:a16="http://schemas.microsoft.com/office/drawing/2014/main" id="{FCE931AC-B753-C617-3A77-669BBABF3805}"/>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14" name="object 6">
                <a:extLst>
                  <a:ext uri="{FF2B5EF4-FFF2-40B4-BE49-F238E27FC236}">
                    <a16:creationId xmlns:a16="http://schemas.microsoft.com/office/drawing/2014/main" id="{552322C6-7092-544D-6DEC-81DF7B0A13E2}"/>
                  </a:ext>
                </a:extLst>
              </p:cNvPr>
              <p:cNvPicPr/>
              <p:nvPr/>
            </p:nvPicPr>
            <p:blipFill>
              <a:blip r:embed="rId2" cstate="print"/>
              <a:stretch>
                <a:fillRect/>
              </a:stretch>
            </p:blipFill>
            <p:spPr>
              <a:xfrm>
                <a:off x="10214612" y="6471742"/>
                <a:ext cx="724651" cy="73078"/>
              </a:xfrm>
              <a:prstGeom prst="rect">
                <a:avLst/>
              </a:prstGeom>
            </p:spPr>
          </p:pic>
          <p:pic>
            <p:nvPicPr>
              <p:cNvPr id="15" name="object 7">
                <a:extLst>
                  <a:ext uri="{FF2B5EF4-FFF2-40B4-BE49-F238E27FC236}">
                    <a16:creationId xmlns:a16="http://schemas.microsoft.com/office/drawing/2014/main" id="{412DBE80-0FC8-6A61-7B0B-E98A4FA797CC}"/>
                  </a:ext>
                </a:extLst>
              </p:cNvPr>
              <p:cNvPicPr/>
              <p:nvPr/>
            </p:nvPicPr>
            <p:blipFill>
              <a:blip r:embed="rId3" cstate="print"/>
              <a:stretch>
                <a:fillRect/>
              </a:stretch>
            </p:blipFill>
            <p:spPr>
              <a:xfrm>
                <a:off x="10213799" y="6302100"/>
                <a:ext cx="724498" cy="73925"/>
              </a:xfrm>
              <a:prstGeom prst="rect">
                <a:avLst/>
              </a:prstGeom>
            </p:spPr>
          </p:pic>
          <p:pic>
            <p:nvPicPr>
              <p:cNvPr id="16" name="object 8">
                <a:extLst>
                  <a:ext uri="{FF2B5EF4-FFF2-40B4-BE49-F238E27FC236}">
                    <a16:creationId xmlns:a16="http://schemas.microsoft.com/office/drawing/2014/main" id="{0D1264FE-69A9-0F43-B84E-B46FB2637AB0}"/>
                  </a:ext>
                </a:extLst>
              </p:cNvPr>
              <p:cNvPicPr/>
              <p:nvPr/>
            </p:nvPicPr>
            <p:blipFill>
              <a:blip r:embed="rId4" cstate="print"/>
              <a:stretch>
                <a:fillRect/>
              </a:stretch>
            </p:blipFill>
            <p:spPr>
              <a:xfrm>
                <a:off x="9768599" y="5772995"/>
                <a:ext cx="1049072" cy="428635"/>
              </a:xfrm>
              <a:prstGeom prst="rect">
                <a:avLst/>
              </a:prstGeom>
            </p:spPr>
          </p:pic>
          <p:sp>
            <p:nvSpPr>
              <p:cNvPr id="17" name="object 9">
                <a:extLst>
                  <a:ext uri="{FF2B5EF4-FFF2-40B4-BE49-F238E27FC236}">
                    <a16:creationId xmlns:a16="http://schemas.microsoft.com/office/drawing/2014/main" id="{1AAFDB16-E037-42A5-45D4-92284A0B349D}"/>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8" name="object 10">
                <a:extLst>
                  <a:ext uri="{FF2B5EF4-FFF2-40B4-BE49-F238E27FC236}">
                    <a16:creationId xmlns:a16="http://schemas.microsoft.com/office/drawing/2014/main" id="{200AEAC7-10DE-4841-CD03-38CBEE588C9C}"/>
                  </a:ext>
                </a:extLst>
              </p:cNvPr>
              <p:cNvPicPr/>
              <p:nvPr/>
            </p:nvPicPr>
            <p:blipFill>
              <a:blip r:embed="rId5" cstate="print"/>
              <a:stretch>
                <a:fillRect/>
              </a:stretch>
            </p:blipFill>
            <p:spPr>
              <a:xfrm>
                <a:off x="11167171" y="5843959"/>
                <a:ext cx="583313" cy="629890"/>
              </a:xfrm>
              <a:prstGeom prst="rect">
                <a:avLst/>
              </a:prstGeom>
            </p:spPr>
          </p:pic>
        </p:grpSp>
        <p:sp>
          <p:nvSpPr>
            <p:cNvPr id="8" name="TextBox 7">
              <a:extLst>
                <a:ext uri="{FF2B5EF4-FFF2-40B4-BE49-F238E27FC236}">
                  <a16:creationId xmlns:a16="http://schemas.microsoft.com/office/drawing/2014/main" id="{FCE60974-5613-5D59-0115-59BB461AA9A8}"/>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9" name="Picture 8">
              <a:extLst>
                <a:ext uri="{FF2B5EF4-FFF2-40B4-BE49-F238E27FC236}">
                  <a16:creationId xmlns:a16="http://schemas.microsoft.com/office/drawing/2014/main" id="{0C75D2BE-2152-C684-BF32-49E7E4B98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13738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descr="A white outline of a book and a magnifying glass&#10;&#10;Description automatically generated">
            <a:extLst>
              <a:ext uri="{FF2B5EF4-FFF2-40B4-BE49-F238E27FC236}">
                <a16:creationId xmlns:a16="http://schemas.microsoft.com/office/drawing/2014/main" id="{1145DA60-5AF8-B8EF-787A-4F027F624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1626" y="607224"/>
            <a:ext cx="4352400" cy="4352400"/>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6179E542-A9CF-46A0-A9BE-5D2E9CBB7A51}"/>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AE995CCA-3007-F46F-413B-47D480A418A0}"/>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EE65274A-A7F0-4B69-EB34-643B6EB6282A}"/>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3DEB20FE-279F-0DE3-B1A3-D3F39413CC32}"/>
                  </a:ext>
                </a:extLst>
              </p:cNvPr>
              <p:cNvPicPr/>
              <p:nvPr/>
            </p:nvPicPr>
            <p:blipFill>
              <a:blip r:embed="rId3"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DAD3D89A-12C8-7605-33BD-6E01125A5420}"/>
                  </a:ext>
                </a:extLst>
              </p:cNvPr>
              <p:cNvPicPr/>
              <p:nvPr/>
            </p:nvPicPr>
            <p:blipFill>
              <a:blip r:embed="rId4"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0462BE0C-17A6-7008-A276-230D61C6830D}"/>
                  </a:ext>
                </a:extLst>
              </p:cNvPr>
              <p:cNvPicPr/>
              <p:nvPr/>
            </p:nvPicPr>
            <p:blipFill>
              <a:blip r:embed="rId5"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DF687A72-F25F-5828-0B6A-0D2F1633A86D}"/>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E89DD17D-32B5-C4E6-25E5-1766CC209233}"/>
                  </a:ext>
                </a:extLst>
              </p:cNvPr>
              <p:cNvPicPr/>
              <p:nvPr/>
            </p:nvPicPr>
            <p:blipFill>
              <a:blip r:embed="rId6"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E317AC54-D296-7D9B-579D-595038AB03CF}"/>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D56F9D5C-8D99-2E11-9E28-80699B2B56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46180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97F53E04-4C09-3AB9-BBEE-DC5692A4C958}"/>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397DF9C6-51CB-9351-7CFD-569DAB9F5179}"/>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3225B45F-69B8-5176-CED6-AE6B6848181C}"/>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76CC090D-8CE8-819A-7F5E-306C8A9C533B}"/>
                  </a:ext>
                </a:extLst>
              </p:cNvPr>
              <p:cNvPicPr/>
              <p:nvPr/>
            </p:nvPicPr>
            <p:blipFill>
              <a:blip r:embed="rId2"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E91183EA-B089-3936-22A9-41C27A0D6CFA}"/>
                  </a:ext>
                </a:extLst>
              </p:cNvPr>
              <p:cNvPicPr/>
              <p:nvPr/>
            </p:nvPicPr>
            <p:blipFill>
              <a:blip r:embed="rId3"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0C060844-2538-58EA-0504-D3B96087B4E6}"/>
                  </a:ext>
                </a:extLst>
              </p:cNvPr>
              <p:cNvPicPr/>
              <p:nvPr/>
            </p:nvPicPr>
            <p:blipFill>
              <a:blip r:embed="rId4"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89480C9D-BEEF-4CB4-4DB9-7D1C79599BCC}"/>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1A8363E8-7EBF-9F07-28AF-4FA8EA27C42D}"/>
                  </a:ext>
                </a:extLst>
              </p:cNvPr>
              <p:cNvPicPr/>
              <p:nvPr/>
            </p:nvPicPr>
            <p:blipFill>
              <a:blip r:embed="rId5"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1AF5277B-3987-6449-60BB-39276D1D00BD}"/>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CC21C63B-2A80-3968-05D3-603B301F6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3298938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8" name="Picture 7" descr="A white outline of a book and a magnifying glass&#10;&#10;Description automatically generated">
            <a:extLst>
              <a:ext uri="{FF2B5EF4-FFF2-40B4-BE49-F238E27FC236}">
                <a16:creationId xmlns:a16="http://schemas.microsoft.com/office/drawing/2014/main" id="{C705ECBD-09D6-B0AD-4D41-00A58743F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687" y="886583"/>
            <a:ext cx="4351339" cy="4351339"/>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2F376C19-B4EC-18F0-530C-8B04438E0545}"/>
              </a:ext>
            </a:extLst>
          </p:cNvPr>
          <p:cNvGrpSpPr/>
          <p:nvPr userDrawn="1"/>
        </p:nvGrpSpPr>
        <p:grpSpPr>
          <a:xfrm>
            <a:off x="0" y="5446561"/>
            <a:ext cx="12193270" cy="1412875"/>
            <a:chOff x="194338" y="4042442"/>
            <a:chExt cx="12193270" cy="1412875"/>
          </a:xfrm>
        </p:grpSpPr>
        <p:grpSp>
          <p:nvGrpSpPr>
            <p:cNvPr id="3" name="object 4">
              <a:extLst>
                <a:ext uri="{FF2B5EF4-FFF2-40B4-BE49-F238E27FC236}">
                  <a16:creationId xmlns:a16="http://schemas.microsoft.com/office/drawing/2014/main" id="{054A9CD3-D78A-7013-864C-78B18B6FC1D0}"/>
                </a:ext>
              </a:extLst>
            </p:cNvPr>
            <p:cNvGrpSpPr/>
            <p:nvPr/>
          </p:nvGrpSpPr>
          <p:grpSpPr>
            <a:xfrm>
              <a:off x="194338" y="4042442"/>
              <a:ext cx="12193270" cy="1412875"/>
              <a:chOff x="152400" y="5382549"/>
              <a:chExt cx="12193270" cy="1412875"/>
            </a:xfrm>
          </p:grpSpPr>
          <p:sp>
            <p:nvSpPr>
              <p:cNvPr id="7" name="object 5">
                <a:extLst>
                  <a:ext uri="{FF2B5EF4-FFF2-40B4-BE49-F238E27FC236}">
                    <a16:creationId xmlns:a16="http://schemas.microsoft.com/office/drawing/2014/main" id="{A866DF04-00F0-0BB4-6237-DD3C9359AFD8}"/>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47EC3F0E-D372-D1E8-74F3-CDB95FBD6118}"/>
                  </a:ext>
                </a:extLst>
              </p:cNvPr>
              <p:cNvPicPr/>
              <p:nvPr/>
            </p:nvPicPr>
            <p:blipFill>
              <a:blip r:embed="rId3"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75D02458-8010-25E7-8DA4-9913E44B86BB}"/>
                  </a:ext>
                </a:extLst>
              </p:cNvPr>
              <p:cNvPicPr/>
              <p:nvPr/>
            </p:nvPicPr>
            <p:blipFill>
              <a:blip r:embed="rId4"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39B9F6AB-EDC3-1883-E6B4-7D99CCEC5E0B}"/>
                  </a:ext>
                </a:extLst>
              </p:cNvPr>
              <p:cNvPicPr/>
              <p:nvPr/>
            </p:nvPicPr>
            <p:blipFill>
              <a:blip r:embed="rId5"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745DF6E7-791A-09E1-B193-F85FFAADDBDB}"/>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91E3D07D-8526-C6AB-61CB-404336AB552E}"/>
                  </a:ext>
                </a:extLst>
              </p:cNvPr>
              <p:cNvPicPr/>
              <p:nvPr/>
            </p:nvPicPr>
            <p:blipFill>
              <a:blip r:embed="rId6" cstate="print"/>
              <a:stretch>
                <a:fillRect/>
              </a:stretch>
            </p:blipFill>
            <p:spPr>
              <a:xfrm>
                <a:off x="11167171" y="5843959"/>
                <a:ext cx="583313" cy="629890"/>
              </a:xfrm>
              <a:prstGeom prst="rect">
                <a:avLst/>
              </a:prstGeom>
            </p:spPr>
          </p:pic>
        </p:grpSp>
        <p:sp>
          <p:nvSpPr>
            <p:cNvPr id="4" name="TextBox 3">
              <a:extLst>
                <a:ext uri="{FF2B5EF4-FFF2-40B4-BE49-F238E27FC236}">
                  <a16:creationId xmlns:a16="http://schemas.microsoft.com/office/drawing/2014/main" id="{DA633F72-4266-BE0F-1B7F-4BFDDF358E30}"/>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5" name="Picture 4">
              <a:extLst>
                <a:ext uri="{FF2B5EF4-FFF2-40B4-BE49-F238E27FC236}">
                  <a16:creationId xmlns:a16="http://schemas.microsoft.com/office/drawing/2014/main" id="{BD742ED7-2A4C-3C03-A07A-913FA6DE61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910187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in a circle&#10;&#10;Description automatically generated">
            <a:extLst>
              <a:ext uri="{FF2B5EF4-FFF2-40B4-BE49-F238E27FC236}">
                <a16:creationId xmlns:a16="http://schemas.microsoft.com/office/drawing/2014/main" id="{951EBE38-E145-8290-ED39-613B1E412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687" y="1820861"/>
            <a:ext cx="4351339" cy="4351339"/>
          </a:xfrm>
          <a:prstGeom prst="rect">
            <a:avLst/>
          </a:prstGeom>
        </p:spPr>
      </p:pic>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1C97A6"/>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80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3" name="Picture 2" descr="A group of people in a circle&#10;&#10;Description automatically generated">
            <a:extLst>
              <a:ext uri="{FF2B5EF4-FFF2-40B4-BE49-F238E27FC236}">
                <a16:creationId xmlns:a16="http://schemas.microsoft.com/office/drawing/2014/main" id="{9A07B592-D241-71AF-45B8-C9822D15D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1626" y="1819800"/>
            <a:ext cx="4352400" cy="4352400"/>
          </a:xfrm>
          <a:prstGeom prst="rect">
            <a:avLst/>
          </a:prstGeom>
        </p:spPr>
      </p:pic>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61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E1168EA-BDCC-F7DC-79F0-3EB2EEB6E799}"/>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DB43CC06-8EAA-77BD-2AF1-CE96390AD52F}"/>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6184DB27-BC97-1AE8-5F5F-DB7CB4B6A821}"/>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744ADE38-2D98-0B45-911F-237E7F13C734}"/>
                  </a:ext>
                </a:extLst>
              </p:cNvPr>
              <p:cNvPicPr/>
              <p:nvPr/>
            </p:nvPicPr>
            <p:blipFill>
              <a:blip r:embed="rId2"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DCA202D7-4C53-61E4-C75D-B94D7A5345DB}"/>
                  </a:ext>
                </a:extLst>
              </p:cNvPr>
              <p:cNvPicPr/>
              <p:nvPr/>
            </p:nvPicPr>
            <p:blipFill>
              <a:blip r:embed="rId3"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C798673A-B5B6-CD66-0215-34F685450BC4}"/>
                  </a:ext>
                </a:extLst>
              </p:cNvPr>
              <p:cNvPicPr/>
              <p:nvPr/>
            </p:nvPicPr>
            <p:blipFill>
              <a:blip r:embed="rId4"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27791A84-3185-77B4-CCBA-9C55B2851C80}"/>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A6216629-DB02-6B6E-20BC-9889BC6C4ADC}"/>
                  </a:ext>
                </a:extLst>
              </p:cNvPr>
              <p:cNvPicPr/>
              <p:nvPr/>
            </p:nvPicPr>
            <p:blipFill>
              <a:blip r:embed="rId5"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6F9970E2-38B2-F283-DDC5-20C48671B672}"/>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102C7DC2-41D8-C763-0DB0-1B3356B86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252215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3"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5074"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99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2" name="Content Placeholder 2"/>
          <p:cNvSpPr>
            <a:spLocks noGrp="1"/>
          </p:cNvSpPr>
          <p:nvPr>
            <p:ph sz="half" idx="1"/>
          </p:nvPr>
        </p:nvSpPr>
        <p:spPr>
          <a:xfrm>
            <a:off x="577050" y="1825625"/>
            <a:ext cx="3280576"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FFBB7CAE-A7CC-99E6-2C78-D372D453CE2C}"/>
              </a:ext>
            </a:extLst>
          </p:cNvPr>
          <p:cNvSpPr>
            <a:spLocks noGrp="1"/>
          </p:cNvSpPr>
          <p:nvPr>
            <p:ph sz="half" idx="13"/>
          </p:nvPr>
        </p:nvSpPr>
        <p:spPr>
          <a:xfrm>
            <a:off x="4396574" y="1825625"/>
            <a:ext cx="3280576"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83A5C3F8-985E-43C5-9D0E-39ADD60B71B1}"/>
              </a:ext>
            </a:extLst>
          </p:cNvPr>
          <p:cNvSpPr>
            <a:spLocks noGrp="1"/>
          </p:cNvSpPr>
          <p:nvPr>
            <p:ph sz="half" idx="14"/>
          </p:nvPr>
        </p:nvSpPr>
        <p:spPr>
          <a:xfrm>
            <a:off x="8216098" y="1825625"/>
            <a:ext cx="3280576"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720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Tree>
    <p:extLst>
      <p:ext uri="{BB962C8B-B14F-4D97-AF65-F5344CB8AC3E}">
        <p14:creationId xmlns:p14="http://schemas.microsoft.com/office/powerpoint/2010/main" val="419093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3" name="Content Placeholder 2"/>
          <p:cNvSpPr>
            <a:spLocks noGrp="1"/>
          </p:cNvSpPr>
          <p:nvPr>
            <p:ph sz="half" idx="1"/>
          </p:nvPr>
        </p:nvSpPr>
        <p:spPr>
          <a:xfrm>
            <a:off x="577048" y="1825625"/>
            <a:ext cx="10919625"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28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934DBBAB-FDAF-C416-D745-4AFEB7F309A9}"/>
              </a:ext>
            </a:extLst>
          </p:cNvPr>
          <p:cNvSpPr>
            <a:spLocks noGrp="1"/>
          </p:cNvSpPr>
          <p:nvPr>
            <p:ph type="subTitle" idx="1" hasCustomPrompt="1"/>
          </p:nvPr>
        </p:nvSpPr>
        <p:spPr>
          <a:xfrm>
            <a:off x="577047" y="2474162"/>
            <a:ext cx="10919627" cy="2038299"/>
          </a:xfrm>
        </p:spPr>
        <p:txBody>
          <a:bodyPr>
            <a:noAutofit/>
          </a:bodyPr>
          <a:lstStyle>
            <a:lvl1pPr marL="0" indent="0" algn="l">
              <a:buNone/>
              <a:defRPr sz="3200" b="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39D54DF4-2DE2-EE7D-45CB-E80D6BD2CE33}"/>
              </a:ext>
            </a:extLst>
          </p:cNvPr>
          <p:cNvSpPr>
            <a:spLocks noGrp="1"/>
          </p:cNvSpPr>
          <p:nvPr>
            <p:ph type="ctrTitle" hasCustomPrompt="1"/>
          </p:nvPr>
        </p:nvSpPr>
        <p:spPr>
          <a:xfrm>
            <a:off x="577048" y="582267"/>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Cover slide title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8" name="Text Placeholder 2">
            <a:extLst>
              <a:ext uri="{FF2B5EF4-FFF2-40B4-BE49-F238E27FC236}">
                <a16:creationId xmlns:a16="http://schemas.microsoft.com/office/drawing/2014/main" id="{64425673-A1BC-F5D5-8F40-4BB096DAE756}"/>
              </a:ext>
            </a:extLst>
          </p:cNvPr>
          <p:cNvSpPr>
            <a:spLocks noGrp="1"/>
          </p:cNvSpPr>
          <p:nvPr>
            <p:ph type="body" idx="13" hasCustomPrompt="1"/>
          </p:nvPr>
        </p:nvSpPr>
        <p:spPr>
          <a:xfrm>
            <a:off x="577048" y="5149906"/>
            <a:ext cx="5518952" cy="663614"/>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Name </a:t>
            </a:r>
            <a:r>
              <a:rPr lang="en-US" err="1"/>
              <a:t>etc</a:t>
            </a:r>
            <a:endParaRPr lang="en-US"/>
          </a:p>
        </p:txBody>
      </p:sp>
      <p:grpSp>
        <p:nvGrpSpPr>
          <p:cNvPr id="3" name="Group 2">
            <a:extLst>
              <a:ext uri="{FF2B5EF4-FFF2-40B4-BE49-F238E27FC236}">
                <a16:creationId xmlns:a16="http://schemas.microsoft.com/office/drawing/2014/main" id="{4BD35F41-9DE5-B91F-E14F-CF672B75DB1D}"/>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FAC845F7-8FA5-4F84-E684-972A57D28BEB}"/>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874CDAD9-8557-1A65-69E0-8526438FF0D8}"/>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FE904590-66F4-31B7-B0EA-DD61EF01F3FC}"/>
                  </a:ext>
                </a:extLst>
              </p:cNvPr>
              <p:cNvPicPr/>
              <p:nvPr/>
            </p:nvPicPr>
            <p:blipFill>
              <a:blip r:embed="rId2"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CD44A42A-00EF-9C56-E672-6C20E04B352E}"/>
                  </a:ext>
                </a:extLst>
              </p:cNvPr>
              <p:cNvPicPr/>
              <p:nvPr/>
            </p:nvPicPr>
            <p:blipFill>
              <a:blip r:embed="rId3" cstate="print"/>
              <a:stretch>
                <a:fillRect/>
              </a:stretch>
            </p:blipFill>
            <p:spPr>
              <a:xfrm>
                <a:off x="10213799" y="6302100"/>
                <a:ext cx="724498" cy="73925"/>
              </a:xfrm>
              <a:prstGeom prst="rect">
                <a:avLst/>
              </a:prstGeom>
            </p:spPr>
          </p:pic>
          <p:pic>
            <p:nvPicPr>
              <p:cNvPr id="15" name="object 8">
                <a:extLst>
                  <a:ext uri="{FF2B5EF4-FFF2-40B4-BE49-F238E27FC236}">
                    <a16:creationId xmlns:a16="http://schemas.microsoft.com/office/drawing/2014/main" id="{28FB27BB-C199-1197-5EAA-3A673319AED5}"/>
                  </a:ext>
                </a:extLst>
              </p:cNvPr>
              <p:cNvPicPr/>
              <p:nvPr/>
            </p:nvPicPr>
            <p:blipFill>
              <a:blip r:embed="rId4" cstate="print"/>
              <a:stretch>
                <a:fillRect/>
              </a:stretch>
            </p:blipFill>
            <p:spPr>
              <a:xfrm>
                <a:off x="9768599" y="5772995"/>
                <a:ext cx="1049072" cy="428635"/>
              </a:xfrm>
              <a:prstGeom prst="rect">
                <a:avLst/>
              </a:prstGeom>
            </p:spPr>
          </p:pic>
          <p:sp>
            <p:nvSpPr>
              <p:cNvPr id="16" name="object 9">
                <a:extLst>
                  <a:ext uri="{FF2B5EF4-FFF2-40B4-BE49-F238E27FC236}">
                    <a16:creationId xmlns:a16="http://schemas.microsoft.com/office/drawing/2014/main" id="{48F52839-2050-ABA2-43A2-70144D58E8C2}"/>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7" name="object 10">
                <a:extLst>
                  <a:ext uri="{FF2B5EF4-FFF2-40B4-BE49-F238E27FC236}">
                    <a16:creationId xmlns:a16="http://schemas.microsoft.com/office/drawing/2014/main" id="{17C4433D-6B44-7454-4D04-090689018D7B}"/>
                  </a:ext>
                </a:extLst>
              </p:cNvPr>
              <p:cNvPicPr/>
              <p:nvPr/>
            </p:nvPicPr>
            <p:blipFill>
              <a:blip r:embed="rId5"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21374090-0B17-60B7-7E3A-B787A8097B50}"/>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B2DD5C6D-BF2E-3C2D-D02A-73138AF7BE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276760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6E109928-034F-221A-4F08-82D291109535}"/>
              </a:ext>
            </a:extLst>
          </p:cNvPr>
          <p:cNvSpPr>
            <a:spLocks noGrp="1"/>
          </p:cNvSpPr>
          <p:nvPr>
            <p:ph type="body" idx="14" hasCustomPrompt="1"/>
          </p:nvPr>
        </p:nvSpPr>
        <p:spPr>
          <a:xfrm>
            <a:off x="6096000" y="5020453"/>
            <a:ext cx="5257800" cy="437371"/>
          </a:xfrm>
        </p:spPr>
        <p:txBody>
          <a:bodyPr>
            <a:normAutofit/>
          </a:bodyPr>
          <a:lstStyle>
            <a:lvl1pPr marL="0" indent="0" algn="r">
              <a:buNone/>
              <a:defRPr sz="180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(Year)</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4" name="Straight Connector 3">
            <a:extLst>
              <a:ext uri="{FF2B5EF4-FFF2-40B4-BE49-F238E27FC236}">
                <a16:creationId xmlns:a16="http://schemas.microsoft.com/office/drawing/2014/main" id="{800E66D3-44B5-DD54-C4FB-BEE882D44208}"/>
              </a:ext>
            </a:extLst>
          </p:cNvPr>
          <p:cNvCxnSpPr>
            <a:cxnSpLocks/>
          </p:cNvCxnSpPr>
          <p:nvPr userDrawn="1"/>
        </p:nvCxnSpPr>
        <p:spPr>
          <a:xfrm>
            <a:off x="1971675" y="1632108"/>
            <a:ext cx="9382125" cy="0"/>
          </a:xfrm>
          <a:prstGeom prst="line">
            <a:avLst/>
          </a:prstGeom>
          <a:ln w="19050">
            <a:solidFill>
              <a:srgbClr val="EB7405"/>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241CB63-9742-98AF-0D6F-E8055F130DA0}"/>
              </a:ext>
            </a:extLst>
          </p:cNvPr>
          <p:cNvCxnSpPr>
            <a:cxnSpLocks/>
          </p:cNvCxnSpPr>
          <p:nvPr userDrawn="1"/>
        </p:nvCxnSpPr>
        <p:spPr>
          <a:xfrm>
            <a:off x="753374" y="4558188"/>
            <a:ext cx="10600426" cy="0"/>
          </a:xfrm>
          <a:prstGeom prst="line">
            <a:avLst/>
          </a:prstGeom>
          <a:ln w="19050">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7ADB1D-5511-4C43-F6D2-5EC4C5360E45}"/>
              </a:ext>
            </a:extLst>
          </p:cNvPr>
          <p:cNvSpPr txBox="1"/>
          <p:nvPr userDrawn="1"/>
        </p:nvSpPr>
        <p:spPr>
          <a:xfrm>
            <a:off x="505724" y="581027"/>
            <a:ext cx="2208901" cy="2646878"/>
          </a:xfrm>
          <a:prstGeom prst="rect">
            <a:avLst/>
          </a:prstGeom>
          <a:noFill/>
        </p:spPr>
        <p:txBody>
          <a:bodyPr wrap="square" rtlCol="0">
            <a:spAutoFit/>
          </a:bodyPr>
          <a:lstStyle/>
          <a:p>
            <a:r>
              <a:rPr lang="en-US" sz="16600">
                <a:solidFill>
                  <a:srgbClr val="EB7405"/>
                </a:solidFill>
                <a:latin typeface="Amasis MT Pro Black" panose="020B0604020202020204" pitchFamily="18" charset="0"/>
                <a:cs typeface="Aharoni" panose="020B0604020202020204" pitchFamily="2" charset="-79"/>
              </a:rPr>
              <a:t>“</a:t>
            </a:r>
            <a:endParaRPr lang="en-GB" sz="16600">
              <a:solidFill>
                <a:srgbClr val="EB7405"/>
              </a:solidFill>
              <a:latin typeface="Amasis MT Pro Black" panose="020B0604020202020204" pitchFamily="18" charset="0"/>
              <a:cs typeface="Aharoni" panose="020B0604020202020204" pitchFamily="2" charset="-79"/>
            </a:endParaRPr>
          </a:p>
        </p:txBody>
      </p:sp>
      <p:sp>
        <p:nvSpPr>
          <p:cNvPr id="9" name="Text Placeholder 2">
            <a:extLst>
              <a:ext uri="{FF2B5EF4-FFF2-40B4-BE49-F238E27FC236}">
                <a16:creationId xmlns:a16="http://schemas.microsoft.com/office/drawing/2014/main" id="{B37C262C-3269-3E8E-6E92-83B741E01F57}"/>
              </a:ext>
            </a:extLst>
          </p:cNvPr>
          <p:cNvSpPr>
            <a:spLocks noGrp="1"/>
          </p:cNvSpPr>
          <p:nvPr>
            <p:ph type="body" idx="13" hasCustomPrompt="1"/>
          </p:nvPr>
        </p:nvSpPr>
        <p:spPr>
          <a:xfrm>
            <a:off x="753374" y="2229628"/>
            <a:ext cx="10600426" cy="1923272"/>
          </a:xfrm>
        </p:spPr>
        <p:txBody>
          <a:bodyPr>
            <a:normAutofit/>
          </a:bodyPr>
          <a:lstStyle>
            <a:lvl1pPr marL="0" indent="0">
              <a:buNone/>
              <a:defRPr sz="2400" i="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Pull out quote can go in here</a:t>
            </a:r>
          </a:p>
        </p:txBody>
      </p:sp>
      <p:pic>
        <p:nvPicPr>
          <p:cNvPr id="2" name="Picture 1">
            <a:extLst>
              <a:ext uri="{FF2B5EF4-FFF2-40B4-BE49-F238E27FC236}">
                <a16:creationId xmlns:a16="http://schemas.microsoft.com/office/drawing/2014/main" id="{03EF73E9-1CD5-9E2A-5B7C-03746512A2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Tree>
    <p:extLst>
      <p:ext uri="{BB962C8B-B14F-4D97-AF65-F5344CB8AC3E}">
        <p14:creationId xmlns:p14="http://schemas.microsoft.com/office/powerpoint/2010/main" val="24814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3" name="Content Placeholder 2"/>
          <p:cNvSpPr>
            <a:spLocks noGrp="1"/>
          </p:cNvSpPr>
          <p:nvPr>
            <p:ph sz="half" idx="1"/>
          </p:nvPr>
        </p:nvSpPr>
        <p:spPr>
          <a:xfrm>
            <a:off x="577048" y="1825625"/>
            <a:ext cx="10919625"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524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26" name="Rectangle: Rounded Corners 25">
            <a:extLst>
              <a:ext uri="{FF2B5EF4-FFF2-40B4-BE49-F238E27FC236}">
                <a16:creationId xmlns:a16="http://schemas.microsoft.com/office/drawing/2014/main" id="{367341FB-2EA4-9D20-F990-864619812453}"/>
              </a:ext>
            </a:extLst>
          </p:cNvPr>
          <p:cNvSpPr/>
          <p:nvPr userDrawn="1"/>
        </p:nvSpPr>
        <p:spPr>
          <a:xfrm>
            <a:off x="8530412" y="4114420"/>
            <a:ext cx="2636875" cy="1518923"/>
          </a:xfrm>
          <a:prstGeom prst="roundRect">
            <a:avLst/>
          </a:prstGeom>
          <a:solidFill>
            <a:srgbClr val="15A7A7"/>
          </a:solidFill>
          <a:ln>
            <a:noFill/>
          </a:ln>
          <a:effectLst>
            <a:outerShdw blurRad="63500"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Rounded Corners 23">
            <a:extLst>
              <a:ext uri="{FF2B5EF4-FFF2-40B4-BE49-F238E27FC236}">
                <a16:creationId xmlns:a16="http://schemas.microsoft.com/office/drawing/2014/main" id="{9557B93A-8626-B921-5E16-D0C47301D841}"/>
              </a:ext>
            </a:extLst>
          </p:cNvPr>
          <p:cNvSpPr/>
          <p:nvPr userDrawn="1"/>
        </p:nvSpPr>
        <p:spPr>
          <a:xfrm>
            <a:off x="4777562" y="4114420"/>
            <a:ext cx="2636875" cy="1518923"/>
          </a:xfrm>
          <a:prstGeom prst="roundRect">
            <a:avLst/>
          </a:prstGeom>
          <a:solidFill>
            <a:srgbClr val="15A7A7"/>
          </a:solidFill>
          <a:ln>
            <a:noFill/>
          </a:ln>
          <a:effectLst>
            <a:outerShdw blurRad="63500"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Rounded Corners 21">
            <a:extLst>
              <a:ext uri="{FF2B5EF4-FFF2-40B4-BE49-F238E27FC236}">
                <a16:creationId xmlns:a16="http://schemas.microsoft.com/office/drawing/2014/main" id="{2506D151-BAF1-9EDB-D284-C151C5CA79A8}"/>
              </a:ext>
            </a:extLst>
          </p:cNvPr>
          <p:cNvSpPr/>
          <p:nvPr userDrawn="1"/>
        </p:nvSpPr>
        <p:spPr>
          <a:xfrm>
            <a:off x="6747592" y="2144760"/>
            <a:ext cx="2636875" cy="1518923"/>
          </a:xfrm>
          <a:prstGeom prst="roundRect">
            <a:avLst/>
          </a:prstGeom>
          <a:solidFill>
            <a:srgbClr val="15A7A7"/>
          </a:solidFill>
          <a:ln>
            <a:noFill/>
          </a:ln>
          <a:effectLst>
            <a:outerShdw blurRad="63500"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Rounded Corners 19">
            <a:extLst>
              <a:ext uri="{FF2B5EF4-FFF2-40B4-BE49-F238E27FC236}">
                <a16:creationId xmlns:a16="http://schemas.microsoft.com/office/drawing/2014/main" id="{3710E9CB-2669-3A22-F430-AD1C04EF6B00}"/>
              </a:ext>
            </a:extLst>
          </p:cNvPr>
          <p:cNvSpPr/>
          <p:nvPr userDrawn="1"/>
        </p:nvSpPr>
        <p:spPr>
          <a:xfrm>
            <a:off x="2813767" y="2144760"/>
            <a:ext cx="2636875" cy="1518923"/>
          </a:xfrm>
          <a:prstGeom prst="roundRect">
            <a:avLst/>
          </a:prstGeom>
          <a:solidFill>
            <a:srgbClr val="15A7A7"/>
          </a:solidFill>
          <a:ln>
            <a:noFill/>
          </a:ln>
          <a:effectLst>
            <a:outerShdw blurRad="63500"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480E5B88-25DB-17A7-ACA4-BC547AF7A3B6}"/>
              </a:ext>
            </a:extLst>
          </p:cNvPr>
          <p:cNvSpPr/>
          <p:nvPr userDrawn="1"/>
        </p:nvSpPr>
        <p:spPr>
          <a:xfrm>
            <a:off x="1013638" y="4114420"/>
            <a:ext cx="2636875" cy="1518923"/>
          </a:xfrm>
          <a:prstGeom prst="roundRect">
            <a:avLst/>
          </a:prstGeom>
          <a:solidFill>
            <a:srgbClr val="15A7A7"/>
          </a:solidFill>
          <a:ln>
            <a:noFill/>
          </a:ln>
          <a:effectLst>
            <a:outerShdw blurRad="63500"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2">
            <a:extLst>
              <a:ext uri="{FF2B5EF4-FFF2-40B4-BE49-F238E27FC236}">
                <a16:creationId xmlns:a16="http://schemas.microsoft.com/office/drawing/2014/main" id="{E33F9198-6358-D108-53DA-8BAE0506B928}"/>
              </a:ext>
            </a:extLst>
          </p:cNvPr>
          <p:cNvSpPr>
            <a:spLocks noGrp="1"/>
          </p:cNvSpPr>
          <p:nvPr>
            <p:ph type="body" idx="13" hasCustomPrompt="1"/>
          </p:nvPr>
        </p:nvSpPr>
        <p:spPr>
          <a:xfrm>
            <a:off x="1179550" y="4699526"/>
            <a:ext cx="2305050" cy="33825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1</a:t>
            </a:r>
          </a:p>
        </p:txBody>
      </p:sp>
      <p:sp>
        <p:nvSpPr>
          <p:cNvPr id="21" name="Text Placeholder 2">
            <a:extLst>
              <a:ext uri="{FF2B5EF4-FFF2-40B4-BE49-F238E27FC236}">
                <a16:creationId xmlns:a16="http://schemas.microsoft.com/office/drawing/2014/main" id="{51BCFE23-9F14-4A87-2C97-C8B8ADE0CA80}"/>
              </a:ext>
            </a:extLst>
          </p:cNvPr>
          <p:cNvSpPr>
            <a:spLocks noGrp="1"/>
          </p:cNvSpPr>
          <p:nvPr>
            <p:ph type="body" idx="18" hasCustomPrompt="1"/>
          </p:nvPr>
        </p:nvSpPr>
        <p:spPr>
          <a:xfrm>
            <a:off x="2979679" y="2729866"/>
            <a:ext cx="2305050" cy="33825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2</a:t>
            </a:r>
          </a:p>
        </p:txBody>
      </p:sp>
      <p:sp>
        <p:nvSpPr>
          <p:cNvPr id="23" name="Text Placeholder 2">
            <a:extLst>
              <a:ext uri="{FF2B5EF4-FFF2-40B4-BE49-F238E27FC236}">
                <a16:creationId xmlns:a16="http://schemas.microsoft.com/office/drawing/2014/main" id="{140C31B7-FBB8-AEC8-A117-A6DB704A2213}"/>
              </a:ext>
            </a:extLst>
          </p:cNvPr>
          <p:cNvSpPr>
            <a:spLocks noGrp="1"/>
          </p:cNvSpPr>
          <p:nvPr>
            <p:ph type="body" idx="19" hasCustomPrompt="1"/>
          </p:nvPr>
        </p:nvSpPr>
        <p:spPr>
          <a:xfrm>
            <a:off x="6913504" y="2729866"/>
            <a:ext cx="2305050" cy="33825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4</a:t>
            </a:r>
          </a:p>
        </p:txBody>
      </p:sp>
      <p:sp>
        <p:nvSpPr>
          <p:cNvPr id="25" name="Text Placeholder 2">
            <a:extLst>
              <a:ext uri="{FF2B5EF4-FFF2-40B4-BE49-F238E27FC236}">
                <a16:creationId xmlns:a16="http://schemas.microsoft.com/office/drawing/2014/main" id="{E0C80845-570A-88B4-666C-9011F964A020}"/>
              </a:ext>
            </a:extLst>
          </p:cNvPr>
          <p:cNvSpPr>
            <a:spLocks noGrp="1"/>
          </p:cNvSpPr>
          <p:nvPr>
            <p:ph type="body" idx="20" hasCustomPrompt="1"/>
          </p:nvPr>
        </p:nvSpPr>
        <p:spPr>
          <a:xfrm>
            <a:off x="4943474" y="4699526"/>
            <a:ext cx="2305050" cy="33825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3</a:t>
            </a:r>
          </a:p>
        </p:txBody>
      </p:sp>
      <p:sp>
        <p:nvSpPr>
          <p:cNvPr id="27" name="Text Placeholder 2">
            <a:extLst>
              <a:ext uri="{FF2B5EF4-FFF2-40B4-BE49-F238E27FC236}">
                <a16:creationId xmlns:a16="http://schemas.microsoft.com/office/drawing/2014/main" id="{D9A1AF7A-474F-B7F1-4218-1DD277FDFCFB}"/>
              </a:ext>
            </a:extLst>
          </p:cNvPr>
          <p:cNvSpPr>
            <a:spLocks noGrp="1"/>
          </p:cNvSpPr>
          <p:nvPr>
            <p:ph type="body" idx="21" hasCustomPrompt="1"/>
          </p:nvPr>
        </p:nvSpPr>
        <p:spPr>
          <a:xfrm>
            <a:off x="8696324" y="4699526"/>
            <a:ext cx="2305050" cy="33825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5</a:t>
            </a:r>
          </a:p>
        </p:txBody>
      </p:sp>
    </p:spTree>
    <p:extLst>
      <p:ext uri="{BB962C8B-B14F-4D97-AF65-F5344CB8AC3E}">
        <p14:creationId xmlns:p14="http://schemas.microsoft.com/office/powerpoint/2010/main" val="41107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2" grpId="0" animBg="1"/>
      <p:bldP spid="20"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pic>
        <p:nvPicPr>
          <p:cNvPr id="2" name="Graphic 1" descr="Remote learning science with solid fill">
            <a:extLst>
              <a:ext uri="{FF2B5EF4-FFF2-40B4-BE49-F238E27FC236}">
                <a16:creationId xmlns:a16="http://schemas.microsoft.com/office/drawing/2014/main" id="{BECB01BD-4B35-9B44-5ABE-E5D7BAD4AF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120" y="1549970"/>
            <a:ext cx="2232025" cy="2232025"/>
          </a:xfrm>
          <a:prstGeom prst="rect">
            <a:avLst/>
          </a:prstGeom>
        </p:spPr>
      </p:pic>
      <p:pic>
        <p:nvPicPr>
          <p:cNvPr id="3" name="Graphic 2" descr="Idea with solid fill">
            <a:extLst>
              <a:ext uri="{FF2B5EF4-FFF2-40B4-BE49-F238E27FC236}">
                <a16:creationId xmlns:a16="http://schemas.microsoft.com/office/drawing/2014/main" id="{8A3A625E-A5D1-5CB8-C83F-071E546FC31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4358" y="1757676"/>
            <a:ext cx="1828591" cy="1828591"/>
          </a:xfrm>
          <a:prstGeom prst="rect">
            <a:avLst/>
          </a:prstGeom>
        </p:spPr>
      </p:pic>
      <p:pic>
        <p:nvPicPr>
          <p:cNvPr id="4" name="Graphic 3" descr="Chat with solid fill">
            <a:extLst>
              <a:ext uri="{FF2B5EF4-FFF2-40B4-BE49-F238E27FC236}">
                <a16:creationId xmlns:a16="http://schemas.microsoft.com/office/drawing/2014/main" id="{C80CB444-A045-0B77-68AB-F04E1D3CE19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2664" y="1379702"/>
            <a:ext cx="2490788" cy="2490788"/>
          </a:xfrm>
          <a:prstGeom prst="rect">
            <a:avLst/>
          </a:prstGeom>
        </p:spPr>
      </p:pic>
      <p:pic>
        <p:nvPicPr>
          <p:cNvPr id="5" name="Graphic 4" descr="Watering pot with solid fill">
            <a:extLst>
              <a:ext uri="{FF2B5EF4-FFF2-40B4-BE49-F238E27FC236}">
                <a16:creationId xmlns:a16="http://schemas.microsoft.com/office/drawing/2014/main" id="{19293DFF-3E9F-628B-E009-83E8A9488B43}"/>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3805" y="1278817"/>
            <a:ext cx="2516095" cy="2516095"/>
          </a:xfrm>
          <a:prstGeom prst="rect">
            <a:avLst/>
          </a:prstGeom>
        </p:spPr>
      </p:pic>
      <p:sp>
        <p:nvSpPr>
          <p:cNvPr id="7" name="Content Placeholder 2">
            <a:extLst>
              <a:ext uri="{FF2B5EF4-FFF2-40B4-BE49-F238E27FC236}">
                <a16:creationId xmlns:a16="http://schemas.microsoft.com/office/drawing/2014/main" id="{E5B8758F-D907-C587-996B-EF053FF1B9D0}"/>
              </a:ext>
            </a:extLst>
          </p:cNvPr>
          <p:cNvSpPr>
            <a:spLocks noGrp="1"/>
          </p:cNvSpPr>
          <p:nvPr>
            <p:ph sz="half" idx="1"/>
          </p:nvPr>
        </p:nvSpPr>
        <p:spPr>
          <a:xfrm>
            <a:off x="577049"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B78EE1E-2618-73D0-F952-19CF1D397718}"/>
              </a:ext>
            </a:extLst>
          </p:cNvPr>
          <p:cNvSpPr>
            <a:spLocks noGrp="1"/>
          </p:cNvSpPr>
          <p:nvPr>
            <p:ph sz="half" idx="13"/>
          </p:nvPr>
        </p:nvSpPr>
        <p:spPr>
          <a:xfrm>
            <a:off x="3405974"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7A914646-9782-D01E-8CE9-3553FD6B5A3B}"/>
              </a:ext>
            </a:extLst>
          </p:cNvPr>
          <p:cNvSpPr>
            <a:spLocks noGrp="1"/>
          </p:cNvSpPr>
          <p:nvPr>
            <p:ph sz="half" idx="14"/>
          </p:nvPr>
        </p:nvSpPr>
        <p:spPr>
          <a:xfrm>
            <a:off x="6234899"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48A1419B-15EF-7E5B-12E9-4591267BCB23}"/>
              </a:ext>
            </a:extLst>
          </p:cNvPr>
          <p:cNvSpPr>
            <a:spLocks noGrp="1"/>
          </p:cNvSpPr>
          <p:nvPr>
            <p:ph sz="half" idx="15"/>
          </p:nvPr>
        </p:nvSpPr>
        <p:spPr>
          <a:xfrm>
            <a:off x="9063823"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0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pic>
        <p:nvPicPr>
          <p:cNvPr id="2" name="Graphic 1" descr="Remote learning science with solid fill">
            <a:extLst>
              <a:ext uri="{FF2B5EF4-FFF2-40B4-BE49-F238E27FC236}">
                <a16:creationId xmlns:a16="http://schemas.microsoft.com/office/drawing/2014/main" id="{BECB01BD-4B35-9B44-5ABE-E5D7BAD4AF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120" y="1549970"/>
            <a:ext cx="2232025" cy="2232025"/>
          </a:xfrm>
          <a:prstGeom prst="rect">
            <a:avLst/>
          </a:prstGeom>
        </p:spPr>
      </p:pic>
      <p:pic>
        <p:nvPicPr>
          <p:cNvPr id="3" name="Graphic 2" descr="Idea with solid fill">
            <a:extLst>
              <a:ext uri="{FF2B5EF4-FFF2-40B4-BE49-F238E27FC236}">
                <a16:creationId xmlns:a16="http://schemas.microsoft.com/office/drawing/2014/main" id="{8A3A625E-A5D1-5CB8-C83F-071E546FC31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4358" y="1757676"/>
            <a:ext cx="1828591" cy="1828591"/>
          </a:xfrm>
          <a:prstGeom prst="rect">
            <a:avLst/>
          </a:prstGeom>
        </p:spPr>
      </p:pic>
      <p:pic>
        <p:nvPicPr>
          <p:cNvPr id="4" name="Graphic 3" descr="Chat with solid fill">
            <a:extLst>
              <a:ext uri="{FF2B5EF4-FFF2-40B4-BE49-F238E27FC236}">
                <a16:creationId xmlns:a16="http://schemas.microsoft.com/office/drawing/2014/main" id="{C80CB444-A045-0B77-68AB-F04E1D3CE19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2664" y="1379702"/>
            <a:ext cx="2490788" cy="2490788"/>
          </a:xfrm>
          <a:prstGeom prst="rect">
            <a:avLst/>
          </a:prstGeom>
        </p:spPr>
      </p:pic>
      <p:pic>
        <p:nvPicPr>
          <p:cNvPr id="5" name="Graphic 4" descr="Watering pot with solid fill">
            <a:extLst>
              <a:ext uri="{FF2B5EF4-FFF2-40B4-BE49-F238E27FC236}">
                <a16:creationId xmlns:a16="http://schemas.microsoft.com/office/drawing/2014/main" id="{19293DFF-3E9F-628B-E009-83E8A9488B43}"/>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3805" y="1278817"/>
            <a:ext cx="2516095" cy="2516095"/>
          </a:xfrm>
          <a:prstGeom prst="rect">
            <a:avLst/>
          </a:prstGeom>
        </p:spPr>
      </p:pic>
      <p:sp>
        <p:nvSpPr>
          <p:cNvPr id="7" name="Content Placeholder 2">
            <a:extLst>
              <a:ext uri="{FF2B5EF4-FFF2-40B4-BE49-F238E27FC236}">
                <a16:creationId xmlns:a16="http://schemas.microsoft.com/office/drawing/2014/main" id="{E5B8758F-D907-C587-996B-EF053FF1B9D0}"/>
              </a:ext>
            </a:extLst>
          </p:cNvPr>
          <p:cNvSpPr>
            <a:spLocks noGrp="1"/>
          </p:cNvSpPr>
          <p:nvPr>
            <p:ph sz="half" idx="1"/>
          </p:nvPr>
        </p:nvSpPr>
        <p:spPr>
          <a:xfrm>
            <a:off x="577049"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B78EE1E-2618-73D0-F952-19CF1D397718}"/>
              </a:ext>
            </a:extLst>
          </p:cNvPr>
          <p:cNvSpPr>
            <a:spLocks noGrp="1"/>
          </p:cNvSpPr>
          <p:nvPr>
            <p:ph sz="half" idx="13"/>
          </p:nvPr>
        </p:nvSpPr>
        <p:spPr>
          <a:xfrm>
            <a:off x="3405974"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7A914646-9782-D01E-8CE9-3553FD6B5A3B}"/>
              </a:ext>
            </a:extLst>
          </p:cNvPr>
          <p:cNvSpPr>
            <a:spLocks noGrp="1"/>
          </p:cNvSpPr>
          <p:nvPr>
            <p:ph sz="half" idx="14"/>
          </p:nvPr>
        </p:nvSpPr>
        <p:spPr>
          <a:xfrm>
            <a:off x="6234899"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48A1419B-15EF-7E5B-12E9-4591267BCB23}"/>
              </a:ext>
            </a:extLst>
          </p:cNvPr>
          <p:cNvSpPr>
            <a:spLocks noGrp="1"/>
          </p:cNvSpPr>
          <p:nvPr>
            <p:ph sz="half" idx="15"/>
          </p:nvPr>
        </p:nvSpPr>
        <p:spPr>
          <a:xfrm>
            <a:off x="9063823" y="3686175"/>
            <a:ext cx="2432851" cy="2490787"/>
          </a:xfrm>
        </p:spPr>
        <p:txBody>
          <a:bodyPr>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5914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Graphic 8" descr="Remote learning science with solid fill">
            <a:extLst>
              <a:ext uri="{FF2B5EF4-FFF2-40B4-BE49-F238E27FC236}">
                <a16:creationId xmlns:a16="http://schemas.microsoft.com/office/drawing/2014/main" id="{DC6CD4DE-B022-EE63-2361-AEF0676683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6123" y="1628361"/>
            <a:ext cx="4484259" cy="4484259"/>
          </a:xfrm>
          <a:prstGeom prst="rect">
            <a:avLst/>
          </a:prstGeom>
        </p:spPr>
      </p:pic>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061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7" name="Graphic 6" descr="Idea with solid fill">
            <a:extLst>
              <a:ext uri="{FF2B5EF4-FFF2-40B4-BE49-F238E27FC236}">
                <a16:creationId xmlns:a16="http://schemas.microsoft.com/office/drawing/2014/main" id="{B94F2AC2-9C0D-10E6-E6CA-EAC9AFBF0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3724" y="1576233"/>
            <a:ext cx="4552950" cy="4552950"/>
          </a:xfrm>
          <a:prstGeom prst="rect">
            <a:avLst/>
          </a:prstGeom>
        </p:spPr>
      </p:pic>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01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descr="Chat with solid fill">
            <a:extLst>
              <a:ext uri="{FF2B5EF4-FFF2-40B4-BE49-F238E27FC236}">
                <a16:creationId xmlns:a16="http://schemas.microsoft.com/office/drawing/2014/main" id="{B11B07DD-83FF-4D24-80C8-8D3E8A3714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3353" y="1382923"/>
            <a:ext cx="4939569" cy="4939569"/>
          </a:xfrm>
          <a:prstGeom prst="rect">
            <a:avLst/>
          </a:prstGeom>
        </p:spPr>
      </p:pic>
    </p:spTree>
    <p:extLst>
      <p:ext uri="{BB962C8B-B14F-4D97-AF65-F5344CB8AC3E}">
        <p14:creationId xmlns:p14="http://schemas.microsoft.com/office/powerpoint/2010/main" val="1981285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descr="Watering pot with solid fill">
            <a:extLst>
              <a:ext uri="{FF2B5EF4-FFF2-40B4-BE49-F238E27FC236}">
                <a16:creationId xmlns:a16="http://schemas.microsoft.com/office/drawing/2014/main" id="{2CCBBA3C-B0E5-D0F0-6908-664DCB88ACA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3901" y="1649878"/>
            <a:ext cx="4801050" cy="4801050"/>
          </a:xfrm>
          <a:prstGeom prst="rect">
            <a:avLst/>
          </a:prstGeom>
        </p:spPr>
      </p:pic>
    </p:spTree>
    <p:extLst>
      <p:ext uri="{BB962C8B-B14F-4D97-AF65-F5344CB8AC3E}">
        <p14:creationId xmlns:p14="http://schemas.microsoft.com/office/powerpoint/2010/main" val="4166686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804B654-75CA-6093-E7EE-F76B2732E5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66339" y="1999860"/>
            <a:ext cx="3511210" cy="3511210"/>
          </a:xfrm>
          <a:prstGeom prst="rect">
            <a:avLst/>
          </a:prstGeom>
        </p:spPr>
      </p:pic>
    </p:spTree>
    <p:extLst>
      <p:ext uri="{BB962C8B-B14F-4D97-AF65-F5344CB8AC3E}">
        <p14:creationId xmlns:p14="http://schemas.microsoft.com/office/powerpoint/2010/main" val="281900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912008BE-0DC0-032A-E444-A60AFAC9B7CD}"/>
              </a:ext>
            </a:extLst>
          </p:cNvPr>
          <p:cNvGrpSpPr/>
          <p:nvPr userDrawn="1"/>
        </p:nvGrpSpPr>
        <p:grpSpPr>
          <a:xfrm>
            <a:off x="-1270" y="5445125"/>
            <a:ext cx="12193270" cy="1412875"/>
            <a:chOff x="194338" y="4042442"/>
            <a:chExt cx="12193270" cy="1412875"/>
          </a:xfrm>
        </p:grpSpPr>
        <p:grpSp>
          <p:nvGrpSpPr>
            <p:cNvPr id="4" name="object 4">
              <a:extLst>
                <a:ext uri="{FF2B5EF4-FFF2-40B4-BE49-F238E27FC236}">
                  <a16:creationId xmlns:a16="http://schemas.microsoft.com/office/drawing/2014/main" id="{22DC19C0-12D6-F6A6-E30D-BB049338A15E}"/>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C7267441-0807-3095-33EC-6811A581F69E}"/>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66423F4E-0B65-5ED0-596D-8068BDB0265D}"/>
                  </a:ext>
                </a:extLst>
              </p:cNvPr>
              <p:cNvPicPr/>
              <p:nvPr/>
            </p:nvPicPr>
            <p:blipFill>
              <a:blip r:embed="rId2"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54310EA2-7E50-DD44-D034-4A1647314A9C}"/>
                  </a:ext>
                </a:extLst>
              </p:cNvPr>
              <p:cNvPicPr/>
              <p:nvPr/>
            </p:nvPicPr>
            <p:blipFill>
              <a:blip r:embed="rId3"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B3F65F6D-D27A-D4C9-FBE1-DCE27BCA64A4}"/>
                  </a:ext>
                </a:extLst>
              </p:cNvPr>
              <p:cNvPicPr/>
              <p:nvPr/>
            </p:nvPicPr>
            <p:blipFill>
              <a:blip r:embed="rId4"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0FCEC234-4BB0-5584-C34B-BC18FC66723F}"/>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0ADAAB9C-F0C2-DAC1-B7C0-5A3F9CFC8C13}"/>
                  </a:ext>
                </a:extLst>
              </p:cNvPr>
              <p:cNvPicPr/>
              <p:nvPr/>
            </p:nvPicPr>
            <p:blipFill>
              <a:blip r:embed="rId5"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AB45BC88-8FE4-8E5D-D819-2D52438603C1}"/>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3E245960-6AAD-C177-89CD-EEB5B99972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2385387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804B654-75CA-6093-E7EE-F76B2732E5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66339" y="1999860"/>
            <a:ext cx="3511210" cy="3511210"/>
          </a:xfrm>
          <a:prstGeom prst="rect">
            <a:avLst/>
          </a:prstGeom>
        </p:spPr>
      </p:pic>
    </p:spTree>
    <p:extLst>
      <p:ext uri="{BB962C8B-B14F-4D97-AF65-F5344CB8AC3E}">
        <p14:creationId xmlns:p14="http://schemas.microsoft.com/office/powerpoint/2010/main" val="3027940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8CFEC670-3509-3C38-8D49-70346252DC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3582" y="2358470"/>
            <a:ext cx="3913893" cy="3285648"/>
          </a:xfrm>
          <a:prstGeom prst="rect">
            <a:avLst/>
          </a:prstGeom>
        </p:spPr>
      </p:pic>
    </p:spTree>
    <p:extLst>
      <p:ext uri="{BB962C8B-B14F-4D97-AF65-F5344CB8AC3E}">
        <p14:creationId xmlns:p14="http://schemas.microsoft.com/office/powerpoint/2010/main" val="3773041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8CFEC670-3509-3C38-8D49-70346252DC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3582" y="2358470"/>
            <a:ext cx="3913893" cy="3285648"/>
          </a:xfrm>
          <a:prstGeom prst="rect">
            <a:avLst/>
          </a:prstGeom>
        </p:spPr>
      </p:pic>
    </p:spTree>
    <p:extLst>
      <p:ext uri="{BB962C8B-B14F-4D97-AF65-F5344CB8AC3E}">
        <p14:creationId xmlns:p14="http://schemas.microsoft.com/office/powerpoint/2010/main" val="3273873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85E3E-4E88-588D-4891-C258956E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 y="6450928"/>
            <a:ext cx="12372975" cy="454697"/>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a:extLst>
              <a:ext uri="{FF2B5EF4-FFF2-40B4-BE49-F238E27FC236}">
                <a16:creationId xmlns:a16="http://schemas.microsoft.com/office/drawing/2014/main" id="{C876057C-961D-57E8-D72A-7C00604779BE}"/>
              </a:ext>
            </a:extLst>
          </p:cNvPr>
          <p:cNvCxnSpPr>
            <a:cxnSpLocks/>
          </p:cNvCxnSpPr>
          <p:nvPr userDrawn="1"/>
        </p:nvCxnSpPr>
        <p:spPr>
          <a:xfrm>
            <a:off x="577049" y="1354395"/>
            <a:ext cx="10919625" cy="0"/>
          </a:xfrm>
          <a:prstGeom prst="line">
            <a:avLst/>
          </a:prstGeom>
          <a:ln w="28575">
            <a:solidFill>
              <a:srgbClr val="EB7405"/>
            </a:solidFill>
            <a:prstDash val="soli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4" name="Content Placeholder 2">
            <a:extLst>
              <a:ext uri="{FF2B5EF4-FFF2-40B4-BE49-F238E27FC236}">
                <a16:creationId xmlns:a16="http://schemas.microsoft.com/office/drawing/2014/main" id="{91AFE9B3-B487-8846-F8DE-B47B63EF4879}"/>
              </a:ext>
            </a:extLst>
          </p:cNvPr>
          <p:cNvSpPr>
            <a:spLocks noGrp="1"/>
          </p:cNvSpPr>
          <p:nvPr>
            <p:ph sz="half" idx="1"/>
          </p:nvPr>
        </p:nvSpPr>
        <p:spPr>
          <a:xfrm>
            <a:off x="577049"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8C8F5D4-DC28-F25B-C75A-AF2C7113893C}"/>
              </a:ext>
            </a:extLst>
          </p:cNvPr>
          <p:cNvSpPr txBox="1">
            <a:spLocks/>
          </p:cNvSpPr>
          <p:nvPr userDrawn="1"/>
        </p:nvSpPr>
        <p:spPr>
          <a:xfrm rot="20903186">
            <a:off x="6413760" y="1726709"/>
            <a:ext cx="2062480" cy="29971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900" b="1">
                <a:solidFill>
                  <a:srgbClr val="1C97A6"/>
                </a:solidFill>
                <a:latin typeface="Open Sans" panose="020B0606030504020204" pitchFamily="34" charset="0"/>
                <a:ea typeface="Open Sans" panose="020B0606030504020204" pitchFamily="34" charset="0"/>
                <a:cs typeface="Open Sans" panose="020B0606030504020204" pitchFamily="34" charset="0"/>
              </a:rPr>
              <a:t>?</a:t>
            </a:r>
            <a:endParaRPr lang="en-US" sz="49600" b="1">
              <a:solidFill>
                <a:srgbClr val="1C97A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peech Bubble: Oval 8">
            <a:extLst>
              <a:ext uri="{FF2B5EF4-FFF2-40B4-BE49-F238E27FC236}">
                <a16:creationId xmlns:a16="http://schemas.microsoft.com/office/drawing/2014/main" id="{E4AB69EB-B377-055A-7D99-2208D23396EB}"/>
              </a:ext>
            </a:extLst>
          </p:cNvPr>
          <p:cNvSpPr/>
          <p:nvPr userDrawn="1"/>
        </p:nvSpPr>
        <p:spPr>
          <a:xfrm rot="21334226">
            <a:off x="8262018" y="3206650"/>
            <a:ext cx="1507778" cy="1010211"/>
          </a:xfrm>
          <a:prstGeom prst="wedgeEllipseCallout">
            <a:avLst/>
          </a:prstGeom>
          <a:solidFill>
            <a:srgbClr val="1E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hought Bubble: Cloud 4">
            <a:extLst>
              <a:ext uri="{FF2B5EF4-FFF2-40B4-BE49-F238E27FC236}">
                <a16:creationId xmlns:a16="http://schemas.microsoft.com/office/drawing/2014/main" id="{F94E62A1-B608-21A3-0034-F6A6B7048DA9}"/>
              </a:ext>
            </a:extLst>
          </p:cNvPr>
          <p:cNvSpPr/>
          <p:nvPr userDrawn="1"/>
        </p:nvSpPr>
        <p:spPr>
          <a:xfrm rot="535345" flipH="1">
            <a:off x="9640800" y="1610796"/>
            <a:ext cx="2152682" cy="1442297"/>
          </a:xfrm>
          <a:prstGeom prst="cloudCallout">
            <a:avLst/>
          </a:prstGeom>
          <a:solidFill>
            <a:srgbClr val="15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Oval 11">
            <a:extLst>
              <a:ext uri="{FF2B5EF4-FFF2-40B4-BE49-F238E27FC236}">
                <a16:creationId xmlns:a16="http://schemas.microsoft.com/office/drawing/2014/main" id="{0E637B6F-B6F0-8E29-F0DA-4E623A6EFACC}"/>
              </a:ext>
            </a:extLst>
          </p:cNvPr>
          <p:cNvSpPr/>
          <p:nvPr userDrawn="1"/>
        </p:nvSpPr>
        <p:spPr>
          <a:xfrm rot="265774" flipH="1">
            <a:off x="9591242" y="4466972"/>
            <a:ext cx="905406" cy="606622"/>
          </a:xfrm>
          <a:prstGeom prst="wedgeEllipseCallout">
            <a:avLst/>
          </a:prstGeom>
          <a:solidFill>
            <a:srgbClr val="EB7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6802143B-4464-B26F-46D0-C0EE4C7192B4}"/>
              </a:ext>
            </a:extLst>
          </p:cNvPr>
          <p:cNvSpPr txBox="1">
            <a:spLocks/>
          </p:cNvSpPr>
          <p:nvPr userDrawn="1"/>
        </p:nvSpPr>
        <p:spPr>
          <a:xfrm rot="19562789">
            <a:off x="8388906" y="4932314"/>
            <a:ext cx="955068" cy="1175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a:solidFill>
                  <a:srgbClr val="B0D7DD"/>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742843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9D54DF4-2DE2-EE7D-45CB-E80D6BD2CE33}"/>
              </a:ext>
            </a:extLst>
          </p:cNvPr>
          <p:cNvSpPr>
            <a:spLocks noGrp="1"/>
          </p:cNvSpPr>
          <p:nvPr>
            <p:ph type="ctrTitle" hasCustomPrompt="1"/>
          </p:nvPr>
        </p:nvSpPr>
        <p:spPr>
          <a:xfrm>
            <a:off x="577048" y="582267"/>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Thank you</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3" name="Subtitle 2">
            <a:extLst>
              <a:ext uri="{FF2B5EF4-FFF2-40B4-BE49-F238E27FC236}">
                <a16:creationId xmlns:a16="http://schemas.microsoft.com/office/drawing/2014/main" id="{7DEB065E-DD7C-60BB-2C07-78575FEEC293}"/>
              </a:ext>
            </a:extLst>
          </p:cNvPr>
          <p:cNvSpPr>
            <a:spLocks noGrp="1"/>
          </p:cNvSpPr>
          <p:nvPr>
            <p:ph type="subTitle" idx="1" hasCustomPrompt="1"/>
          </p:nvPr>
        </p:nvSpPr>
        <p:spPr>
          <a:xfrm>
            <a:off x="577048" y="4711527"/>
            <a:ext cx="5518952" cy="345570"/>
          </a:xfrm>
        </p:spPr>
        <p:txBody>
          <a:bodyPr>
            <a:normAutofit/>
          </a:bodyPr>
          <a:lstStyle>
            <a:lvl1pPr marL="0" indent="0" algn="l">
              <a:buNone/>
              <a:defRPr sz="1800" b="1">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name</a:t>
            </a:r>
          </a:p>
        </p:txBody>
      </p:sp>
      <p:sp>
        <p:nvSpPr>
          <p:cNvPr id="4" name="Text Placeholder 2">
            <a:extLst>
              <a:ext uri="{FF2B5EF4-FFF2-40B4-BE49-F238E27FC236}">
                <a16:creationId xmlns:a16="http://schemas.microsoft.com/office/drawing/2014/main" id="{8FE067BF-99F9-1FC1-5F11-093594DB451C}"/>
              </a:ext>
            </a:extLst>
          </p:cNvPr>
          <p:cNvSpPr>
            <a:spLocks noGrp="1"/>
          </p:cNvSpPr>
          <p:nvPr>
            <p:ph type="body" idx="13" hasCustomPrompt="1"/>
          </p:nvPr>
        </p:nvSpPr>
        <p:spPr>
          <a:xfrm>
            <a:off x="577048" y="5149906"/>
            <a:ext cx="5518952" cy="663614"/>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Your title</a:t>
            </a:r>
          </a:p>
        </p:txBody>
      </p:sp>
      <p:sp>
        <p:nvSpPr>
          <p:cNvPr id="2" name="Text Placeholder 2">
            <a:extLst>
              <a:ext uri="{FF2B5EF4-FFF2-40B4-BE49-F238E27FC236}">
                <a16:creationId xmlns:a16="http://schemas.microsoft.com/office/drawing/2014/main" id="{4B8796AD-7556-49EE-960E-43BC938CCE65}"/>
              </a:ext>
            </a:extLst>
          </p:cNvPr>
          <p:cNvSpPr>
            <a:spLocks noGrp="1"/>
          </p:cNvSpPr>
          <p:nvPr>
            <p:ph type="body" idx="15" hasCustomPrompt="1"/>
          </p:nvPr>
        </p:nvSpPr>
        <p:spPr>
          <a:xfrm>
            <a:off x="577048" y="2347070"/>
            <a:ext cx="5518952" cy="1837303"/>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Any extra details can go here</a:t>
            </a:r>
          </a:p>
        </p:txBody>
      </p:sp>
      <p:grpSp>
        <p:nvGrpSpPr>
          <p:cNvPr id="7" name="Group 6">
            <a:extLst>
              <a:ext uri="{FF2B5EF4-FFF2-40B4-BE49-F238E27FC236}">
                <a16:creationId xmlns:a16="http://schemas.microsoft.com/office/drawing/2014/main" id="{8731888F-7629-130D-A3BF-47B5494CB9E0}"/>
              </a:ext>
            </a:extLst>
          </p:cNvPr>
          <p:cNvGrpSpPr/>
          <p:nvPr userDrawn="1"/>
        </p:nvGrpSpPr>
        <p:grpSpPr>
          <a:xfrm>
            <a:off x="0" y="5446561"/>
            <a:ext cx="12193270" cy="1412875"/>
            <a:chOff x="194338" y="4042442"/>
            <a:chExt cx="12193270" cy="1412875"/>
          </a:xfrm>
        </p:grpSpPr>
        <p:grpSp>
          <p:nvGrpSpPr>
            <p:cNvPr id="8" name="object 4">
              <a:extLst>
                <a:ext uri="{FF2B5EF4-FFF2-40B4-BE49-F238E27FC236}">
                  <a16:creationId xmlns:a16="http://schemas.microsoft.com/office/drawing/2014/main" id="{609541E6-D002-1652-F188-C8238C9C05DF}"/>
                </a:ext>
              </a:extLst>
            </p:cNvPr>
            <p:cNvGrpSpPr/>
            <p:nvPr/>
          </p:nvGrpSpPr>
          <p:grpSpPr>
            <a:xfrm>
              <a:off x="194338" y="4042442"/>
              <a:ext cx="12193270" cy="1412875"/>
              <a:chOff x="152400" y="5382549"/>
              <a:chExt cx="12193270" cy="1412875"/>
            </a:xfrm>
          </p:grpSpPr>
          <p:sp>
            <p:nvSpPr>
              <p:cNvPr id="14" name="object 5">
                <a:extLst>
                  <a:ext uri="{FF2B5EF4-FFF2-40B4-BE49-F238E27FC236}">
                    <a16:creationId xmlns:a16="http://schemas.microsoft.com/office/drawing/2014/main" id="{4C561252-8F8D-33C5-9DC6-0BAE711FD65E}"/>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15" name="object 6">
                <a:extLst>
                  <a:ext uri="{FF2B5EF4-FFF2-40B4-BE49-F238E27FC236}">
                    <a16:creationId xmlns:a16="http://schemas.microsoft.com/office/drawing/2014/main" id="{CBA81959-0276-6890-6CF7-79286E361E8E}"/>
                  </a:ext>
                </a:extLst>
              </p:cNvPr>
              <p:cNvPicPr/>
              <p:nvPr/>
            </p:nvPicPr>
            <p:blipFill>
              <a:blip r:embed="rId2" cstate="print"/>
              <a:stretch>
                <a:fillRect/>
              </a:stretch>
            </p:blipFill>
            <p:spPr>
              <a:xfrm>
                <a:off x="10214612" y="6471742"/>
                <a:ext cx="724651" cy="73078"/>
              </a:xfrm>
              <a:prstGeom prst="rect">
                <a:avLst/>
              </a:prstGeom>
            </p:spPr>
          </p:pic>
          <p:pic>
            <p:nvPicPr>
              <p:cNvPr id="16" name="object 7">
                <a:extLst>
                  <a:ext uri="{FF2B5EF4-FFF2-40B4-BE49-F238E27FC236}">
                    <a16:creationId xmlns:a16="http://schemas.microsoft.com/office/drawing/2014/main" id="{930F94A0-0FB9-58ED-2952-D5A60B2F41EA}"/>
                  </a:ext>
                </a:extLst>
              </p:cNvPr>
              <p:cNvPicPr/>
              <p:nvPr/>
            </p:nvPicPr>
            <p:blipFill>
              <a:blip r:embed="rId3" cstate="print"/>
              <a:stretch>
                <a:fillRect/>
              </a:stretch>
            </p:blipFill>
            <p:spPr>
              <a:xfrm>
                <a:off x="10213799" y="6302100"/>
                <a:ext cx="724498" cy="73925"/>
              </a:xfrm>
              <a:prstGeom prst="rect">
                <a:avLst/>
              </a:prstGeom>
            </p:spPr>
          </p:pic>
          <p:pic>
            <p:nvPicPr>
              <p:cNvPr id="17" name="object 8">
                <a:extLst>
                  <a:ext uri="{FF2B5EF4-FFF2-40B4-BE49-F238E27FC236}">
                    <a16:creationId xmlns:a16="http://schemas.microsoft.com/office/drawing/2014/main" id="{0E8568FE-9A06-F8C9-C55C-447222267866}"/>
                  </a:ext>
                </a:extLst>
              </p:cNvPr>
              <p:cNvPicPr/>
              <p:nvPr/>
            </p:nvPicPr>
            <p:blipFill>
              <a:blip r:embed="rId4" cstate="print"/>
              <a:stretch>
                <a:fillRect/>
              </a:stretch>
            </p:blipFill>
            <p:spPr>
              <a:xfrm>
                <a:off x="9768599" y="5772995"/>
                <a:ext cx="1049072" cy="428635"/>
              </a:xfrm>
              <a:prstGeom prst="rect">
                <a:avLst/>
              </a:prstGeom>
            </p:spPr>
          </p:pic>
          <p:sp>
            <p:nvSpPr>
              <p:cNvPr id="18" name="object 9">
                <a:extLst>
                  <a:ext uri="{FF2B5EF4-FFF2-40B4-BE49-F238E27FC236}">
                    <a16:creationId xmlns:a16="http://schemas.microsoft.com/office/drawing/2014/main" id="{ABA453A0-F5F4-D86F-74F1-E13184D4E2BD}"/>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9" name="object 10">
                <a:extLst>
                  <a:ext uri="{FF2B5EF4-FFF2-40B4-BE49-F238E27FC236}">
                    <a16:creationId xmlns:a16="http://schemas.microsoft.com/office/drawing/2014/main" id="{32ED5DE7-99B8-7BA0-E3ED-14507EB70AFF}"/>
                  </a:ext>
                </a:extLst>
              </p:cNvPr>
              <p:cNvPicPr/>
              <p:nvPr/>
            </p:nvPicPr>
            <p:blipFill>
              <a:blip r:embed="rId5" cstate="print"/>
              <a:stretch>
                <a:fillRect/>
              </a:stretch>
            </p:blipFill>
            <p:spPr>
              <a:xfrm>
                <a:off x="11167171" y="5843959"/>
                <a:ext cx="583313" cy="629890"/>
              </a:xfrm>
              <a:prstGeom prst="rect">
                <a:avLst/>
              </a:prstGeom>
            </p:spPr>
          </p:pic>
        </p:grpSp>
        <p:sp>
          <p:nvSpPr>
            <p:cNvPr id="9" name="TextBox 8">
              <a:extLst>
                <a:ext uri="{FF2B5EF4-FFF2-40B4-BE49-F238E27FC236}">
                  <a16:creationId xmlns:a16="http://schemas.microsoft.com/office/drawing/2014/main" id="{5B47E0C5-04BE-12E3-0036-B0895E864136}"/>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10" name="Picture 9">
              <a:extLst>
                <a:ext uri="{FF2B5EF4-FFF2-40B4-BE49-F238E27FC236}">
                  <a16:creationId xmlns:a16="http://schemas.microsoft.com/office/drawing/2014/main" id="{064FB1AB-A115-FE71-B45F-04C5715C5C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3712761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Section_title_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F85B7-3279-CFCE-E608-73AE7DBD9FF2}"/>
              </a:ext>
            </a:extLst>
          </p:cNvPr>
          <p:cNvSpPr/>
          <p:nvPr userDrawn="1"/>
        </p:nvSpPr>
        <p:spPr>
          <a:xfrm>
            <a:off x="-266700" y="-114300"/>
            <a:ext cx="12639675" cy="7077075"/>
          </a:xfrm>
          <a:prstGeom prst="rect">
            <a:avLst/>
          </a:prstGeom>
          <a:solidFill>
            <a:srgbClr val="DF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81A795-F7DD-A41F-43D1-0A6EB67F826D}"/>
              </a:ext>
            </a:extLst>
          </p:cNvPr>
          <p:cNvSpPr/>
          <p:nvPr/>
        </p:nvSpPr>
        <p:spPr>
          <a:xfrm>
            <a:off x="1605280" y="1322742"/>
            <a:ext cx="8981440" cy="4212516"/>
          </a:xfrm>
          <a:prstGeom prst="rect">
            <a:avLst/>
          </a:prstGeom>
          <a:solidFill>
            <a:srgbClr val="B0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FA5D0E-381A-6733-00C0-609E106C6D52}"/>
              </a:ext>
            </a:extLst>
          </p:cNvPr>
          <p:cNvSpPr/>
          <p:nvPr/>
        </p:nvSpPr>
        <p:spPr>
          <a:xfrm>
            <a:off x="1402080" y="1117600"/>
            <a:ext cx="9387840" cy="4622800"/>
          </a:xfrm>
          <a:prstGeom prst="rect">
            <a:avLst/>
          </a:prstGeom>
          <a:noFill/>
          <a:ln w="19050">
            <a:solidFill>
              <a:srgbClr val="EB7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userDrawn="1">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D37394F6-DEE2-4082-234C-4ADCE3CB2D18}"/>
              </a:ext>
            </a:extLst>
          </p:cNvPr>
          <p:cNvSpPr>
            <a:spLocks noGrp="1"/>
          </p:cNvSpPr>
          <p:nvPr>
            <p:ph type="title" hasCustomPrompt="1"/>
          </p:nvPr>
        </p:nvSpPr>
        <p:spPr>
          <a:xfrm>
            <a:off x="1787387" y="2608410"/>
            <a:ext cx="8617226" cy="593429"/>
          </a:xfrm>
        </p:spPr>
        <p:txBody>
          <a:bodyPr>
            <a:normAutofit/>
          </a:bodyPr>
          <a:lstStyle>
            <a:lvl1pPr algn="ctr">
              <a:defRPr sz="4000">
                <a:solidFill>
                  <a:srgbClr val="1E2B4E"/>
                </a:solidFill>
              </a:defRPr>
            </a:lvl1pPr>
          </a:lstStyle>
          <a:p>
            <a:r>
              <a:rPr lang="en-US"/>
              <a:t>Section title</a:t>
            </a:r>
          </a:p>
        </p:txBody>
      </p:sp>
      <p:sp>
        <p:nvSpPr>
          <p:cNvPr id="4" name="Text Placeholder 2">
            <a:extLst>
              <a:ext uri="{FF2B5EF4-FFF2-40B4-BE49-F238E27FC236}">
                <a16:creationId xmlns:a16="http://schemas.microsoft.com/office/drawing/2014/main" id="{A902FEE8-F151-71A5-BF42-E4ABEF9C63C5}"/>
              </a:ext>
            </a:extLst>
          </p:cNvPr>
          <p:cNvSpPr>
            <a:spLocks noGrp="1"/>
          </p:cNvSpPr>
          <p:nvPr>
            <p:ph type="body" idx="13" hasCustomPrompt="1"/>
          </p:nvPr>
        </p:nvSpPr>
        <p:spPr>
          <a:xfrm>
            <a:off x="1787387" y="3406981"/>
            <a:ext cx="8617226" cy="593429"/>
          </a:xfrm>
        </p:spPr>
        <p:txBody>
          <a:bodyPr>
            <a:normAutofit/>
          </a:bodyPr>
          <a:lstStyle>
            <a:lvl1pPr marL="0" indent="0" algn="ctr">
              <a:buNone/>
              <a:defRPr sz="2100">
                <a:solidFill>
                  <a:srgbClr val="1E2B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Tree>
    <p:extLst>
      <p:ext uri="{BB962C8B-B14F-4D97-AF65-F5344CB8AC3E}">
        <p14:creationId xmlns:p14="http://schemas.microsoft.com/office/powerpoint/2010/main" val="2960113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ection_title_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F85B7-3279-CFCE-E608-73AE7DBD9FF2}"/>
              </a:ext>
            </a:extLst>
          </p:cNvPr>
          <p:cNvSpPr/>
          <p:nvPr userDrawn="1"/>
        </p:nvSpPr>
        <p:spPr>
          <a:xfrm>
            <a:off x="-266700" y="-114300"/>
            <a:ext cx="12639675" cy="7077075"/>
          </a:xfrm>
          <a:prstGeom prst="rect">
            <a:avLst/>
          </a:prstGeom>
          <a:solidFill>
            <a:srgbClr val="1E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81A795-F7DD-A41F-43D1-0A6EB67F826D}"/>
              </a:ext>
            </a:extLst>
          </p:cNvPr>
          <p:cNvSpPr/>
          <p:nvPr/>
        </p:nvSpPr>
        <p:spPr>
          <a:xfrm>
            <a:off x="1605280" y="1322742"/>
            <a:ext cx="8981440" cy="4212516"/>
          </a:xfrm>
          <a:prstGeom prst="rect">
            <a:avLst/>
          </a:prstGeom>
          <a:solidFill>
            <a:srgbClr val="B0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FA5D0E-381A-6733-00C0-609E106C6D52}"/>
              </a:ext>
            </a:extLst>
          </p:cNvPr>
          <p:cNvSpPr/>
          <p:nvPr/>
        </p:nvSpPr>
        <p:spPr>
          <a:xfrm>
            <a:off x="1402080" y="1117600"/>
            <a:ext cx="9387840" cy="4622800"/>
          </a:xfrm>
          <a:prstGeom prst="rect">
            <a:avLst/>
          </a:prstGeom>
          <a:noFill/>
          <a:ln w="19050">
            <a:solidFill>
              <a:srgbClr val="B0D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userDrawn="1">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D37394F6-DEE2-4082-234C-4ADCE3CB2D18}"/>
              </a:ext>
            </a:extLst>
          </p:cNvPr>
          <p:cNvSpPr>
            <a:spLocks noGrp="1"/>
          </p:cNvSpPr>
          <p:nvPr>
            <p:ph type="title" hasCustomPrompt="1"/>
          </p:nvPr>
        </p:nvSpPr>
        <p:spPr>
          <a:xfrm>
            <a:off x="1787387" y="2608410"/>
            <a:ext cx="8617226" cy="593429"/>
          </a:xfrm>
        </p:spPr>
        <p:txBody>
          <a:bodyPr>
            <a:normAutofit/>
          </a:bodyPr>
          <a:lstStyle>
            <a:lvl1pPr algn="ctr">
              <a:defRPr sz="4000">
                <a:solidFill>
                  <a:srgbClr val="1E2B4E"/>
                </a:solidFill>
              </a:defRPr>
            </a:lvl1pPr>
          </a:lstStyle>
          <a:p>
            <a:r>
              <a:rPr lang="en-US"/>
              <a:t>Section title</a:t>
            </a:r>
          </a:p>
        </p:txBody>
      </p:sp>
      <p:sp>
        <p:nvSpPr>
          <p:cNvPr id="4" name="Text Placeholder 2">
            <a:extLst>
              <a:ext uri="{FF2B5EF4-FFF2-40B4-BE49-F238E27FC236}">
                <a16:creationId xmlns:a16="http://schemas.microsoft.com/office/drawing/2014/main" id="{A902FEE8-F151-71A5-BF42-E4ABEF9C63C5}"/>
              </a:ext>
            </a:extLst>
          </p:cNvPr>
          <p:cNvSpPr>
            <a:spLocks noGrp="1"/>
          </p:cNvSpPr>
          <p:nvPr>
            <p:ph type="body" idx="13" hasCustomPrompt="1"/>
          </p:nvPr>
        </p:nvSpPr>
        <p:spPr>
          <a:xfrm>
            <a:off x="1787387" y="3406981"/>
            <a:ext cx="8617226" cy="593429"/>
          </a:xfrm>
        </p:spPr>
        <p:txBody>
          <a:bodyPr>
            <a:normAutofit/>
          </a:bodyPr>
          <a:lstStyle>
            <a:lvl1pPr marL="0" indent="0" algn="ctr">
              <a:buNone/>
              <a:defRPr sz="2100">
                <a:solidFill>
                  <a:srgbClr val="1E2B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Tree>
    <p:extLst>
      <p:ext uri="{BB962C8B-B14F-4D97-AF65-F5344CB8AC3E}">
        <p14:creationId xmlns:p14="http://schemas.microsoft.com/office/powerpoint/2010/main" val="4157534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Section_title_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F85B7-3279-CFCE-E608-73AE7DBD9FF2}"/>
              </a:ext>
            </a:extLst>
          </p:cNvPr>
          <p:cNvSpPr/>
          <p:nvPr userDrawn="1"/>
        </p:nvSpPr>
        <p:spPr>
          <a:xfrm>
            <a:off x="-266700" y="-114300"/>
            <a:ext cx="12639675" cy="7077075"/>
          </a:xfrm>
          <a:prstGeom prst="rect">
            <a:avLst/>
          </a:prstGeom>
          <a:solidFill>
            <a:srgbClr val="DF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81A795-F7DD-A41F-43D1-0A6EB67F826D}"/>
              </a:ext>
            </a:extLst>
          </p:cNvPr>
          <p:cNvSpPr/>
          <p:nvPr/>
        </p:nvSpPr>
        <p:spPr>
          <a:xfrm>
            <a:off x="1605280" y="1322742"/>
            <a:ext cx="8981440" cy="4212516"/>
          </a:xfrm>
          <a:prstGeom prst="rect">
            <a:avLst/>
          </a:prstGeom>
          <a:solidFill>
            <a:srgbClr val="B0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FA5D0E-381A-6733-00C0-609E106C6D52}"/>
              </a:ext>
            </a:extLst>
          </p:cNvPr>
          <p:cNvSpPr/>
          <p:nvPr/>
        </p:nvSpPr>
        <p:spPr>
          <a:xfrm>
            <a:off x="1402080" y="1117600"/>
            <a:ext cx="9387840" cy="4622800"/>
          </a:xfrm>
          <a:prstGeom prst="rect">
            <a:avLst/>
          </a:prstGeom>
          <a:noFill/>
          <a:ln w="19050">
            <a:solidFill>
              <a:srgbClr val="EB7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userDrawn="1">
            <p:ph type="sldNum" sz="quarter" idx="12"/>
          </p:nvPr>
        </p:nvSpPr>
        <p:spPr/>
        <p:txBody>
          <a:bodyPr/>
          <a:lstStyle/>
          <a:p>
            <a:fld id="{330EA680-D336-4FF7-8B7A-9848BB0A1C32}" type="slidenum">
              <a:rPr lang="en-US" smtClean="0"/>
              <a:t>‹#›</a:t>
            </a:fld>
            <a:endParaRPr lang="en-US"/>
          </a:p>
        </p:txBody>
      </p:sp>
      <p:sp>
        <p:nvSpPr>
          <p:cNvPr id="6" name="Title 1">
            <a:extLst>
              <a:ext uri="{FF2B5EF4-FFF2-40B4-BE49-F238E27FC236}">
                <a16:creationId xmlns:a16="http://schemas.microsoft.com/office/drawing/2014/main" id="{91F9AAC6-63BF-A4A0-0B83-B2F9E09E320D}"/>
              </a:ext>
            </a:extLst>
          </p:cNvPr>
          <p:cNvSpPr>
            <a:spLocks noGrp="1"/>
          </p:cNvSpPr>
          <p:nvPr>
            <p:ph type="title" hasCustomPrompt="1"/>
          </p:nvPr>
        </p:nvSpPr>
        <p:spPr>
          <a:xfrm>
            <a:off x="1787387" y="3132285"/>
            <a:ext cx="8617226" cy="593429"/>
          </a:xfrm>
        </p:spPr>
        <p:txBody>
          <a:bodyPr>
            <a:normAutofit/>
          </a:bodyPr>
          <a:lstStyle>
            <a:lvl1pPr algn="ctr">
              <a:defRPr sz="4000">
                <a:solidFill>
                  <a:srgbClr val="1E2B4E"/>
                </a:solidFill>
              </a:defRPr>
            </a:lvl1pPr>
          </a:lstStyle>
          <a:p>
            <a:r>
              <a:rPr lang="en-US"/>
              <a:t>Section title</a:t>
            </a:r>
          </a:p>
        </p:txBody>
      </p:sp>
    </p:spTree>
    <p:extLst>
      <p:ext uri="{BB962C8B-B14F-4D97-AF65-F5344CB8AC3E}">
        <p14:creationId xmlns:p14="http://schemas.microsoft.com/office/powerpoint/2010/main" val="3166604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Section_title_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F85B7-3279-CFCE-E608-73AE7DBD9FF2}"/>
              </a:ext>
            </a:extLst>
          </p:cNvPr>
          <p:cNvSpPr/>
          <p:nvPr userDrawn="1"/>
        </p:nvSpPr>
        <p:spPr>
          <a:xfrm>
            <a:off x="-266700" y="-114300"/>
            <a:ext cx="12639675" cy="7077075"/>
          </a:xfrm>
          <a:prstGeom prst="rect">
            <a:avLst/>
          </a:prstGeom>
          <a:solidFill>
            <a:srgbClr val="1E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81A795-F7DD-A41F-43D1-0A6EB67F826D}"/>
              </a:ext>
            </a:extLst>
          </p:cNvPr>
          <p:cNvSpPr/>
          <p:nvPr/>
        </p:nvSpPr>
        <p:spPr>
          <a:xfrm>
            <a:off x="1605280" y="1322742"/>
            <a:ext cx="8981440" cy="4212516"/>
          </a:xfrm>
          <a:prstGeom prst="rect">
            <a:avLst/>
          </a:prstGeom>
          <a:solidFill>
            <a:srgbClr val="B0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FA5D0E-381A-6733-00C0-609E106C6D52}"/>
              </a:ext>
            </a:extLst>
          </p:cNvPr>
          <p:cNvSpPr/>
          <p:nvPr/>
        </p:nvSpPr>
        <p:spPr>
          <a:xfrm>
            <a:off x="1402080" y="1117600"/>
            <a:ext cx="9387840" cy="4622800"/>
          </a:xfrm>
          <a:prstGeom prst="rect">
            <a:avLst/>
          </a:prstGeom>
          <a:noFill/>
          <a:ln w="19050">
            <a:solidFill>
              <a:srgbClr val="B0D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userDrawn="1">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D37394F6-DEE2-4082-234C-4ADCE3CB2D18}"/>
              </a:ext>
            </a:extLst>
          </p:cNvPr>
          <p:cNvSpPr>
            <a:spLocks noGrp="1"/>
          </p:cNvSpPr>
          <p:nvPr>
            <p:ph type="title" hasCustomPrompt="1"/>
          </p:nvPr>
        </p:nvSpPr>
        <p:spPr>
          <a:xfrm>
            <a:off x="1787387" y="2608410"/>
            <a:ext cx="8617226" cy="593429"/>
          </a:xfrm>
        </p:spPr>
        <p:txBody>
          <a:bodyPr>
            <a:normAutofit/>
          </a:bodyPr>
          <a:lstStyle>
            <a:lvl1pPr algn="ctr">
              <a:defRPr sz="4000">
                <a:solidFill>
                  <a:srgbClr val="1E2B4E"/>
                </a:solidFill>
              </a:defRPr>
            </a:lvl1pPr>
          </a:lstStyle>
          <a:p>
            <a:r>
              <a:rPr lang="en-US"/>
              <a:t>Section title</a:t>
            </a:r>
          </a:p>
        </p:txBody>
      </p:sp>
      <p:sp>
        <p:nvSpPr>
          <p:cNvPr id="4" name="Text Placeholder 2">
            <a:extLst>
              <a:ext uri="{FF2B5EF4-FFF2-40B4-BE49-F238E27FC236}">
                <a16:creationId xmlns:a16="http://schemas.microsoft.com/office/drawing/2014/main" id="{A902FEE8-F151-71A5-BF42-E4ABEF9C63C5}"/>
              </a:ext>
            </a:extLst>
          </p:cNvPr>
          <p:cNvSpPr>
            <a:spLocks noGrp="1"/>
          </p:cNvSpPr>
          <p:nvPr>
            <p:ph type="body" idx="13" hasCustomPrompt="1"/>
          </p:nvPr>
        </p:nvSpPr>
        <p:spPr>
          <a:xfrm>
            <a:off x="1787387" y="3406981"/>
            <a:ext cx="8617226" cy="593429"/>
          </a:xfrm>
        </p:spPr>
        <p:txBody>
          <a:bodyPr>
            <a:normAutofit/>
          </a:bodyPr>
          <a:lstStyle>
            <a:lvl1pPr marL="0" indent="0" algn="ctr">
              <a:buNone/>
              <a:defRPr sz="2100">
                <a:solidFill>
                  <a:srgbClr val="1E2B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Tree>
    <p:extLst>
      <p:ext uri="{BB962C8B-B14F-4D97-AF65-F5344CB8AC3E}">
        <p14:creationId xmlns:p14="http://schemas.microsoft.com/office/powerpoint/2010/main" val="2083476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ection_title_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F85B7-3279-CFCE-E608-73AE7DBD9FF2}"/>
              </a:ext>
            </a:extLst>
          </p:cNvPr>
          <p:cNvSpPr/>
          <p:nvPr userDrawn="1"/>
        </p:nvSpPr>
        <p:spPr>
          <a:xfrm>
            <a:off x="-266700" y="-114300"/>
            <a:ext cx="12639675" cy="7077075"/>
          </a:xfrm>
          <a:prstGeom prst="rect">
            <a:avLst/>
          </a:prstGeom>
          <a:solidFill>
            <a:srgbClr val="1C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81A795-F7DD-A41F-43D1-0A6EB67F826D}"/>
              </a:ext>
            </a:extLst>
          </p:cNvPr>
          <p:cNvSpPr/>
          <p:nvPr/>
        </p:nvSpPr>
        <p:spPr>
          <a:xfrm>
            <a:off x="1605280" y="1322742"/>
            <a:ext cx="8981440" cy="4212516"/>
          </a:xfrm>
          <a:prstGeom prst="rect">
            <a:avLst/>
          </a:prstGeom>
          <a:solidFill>
            <a:srgbClr val="B0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FA5D0E-381A-6733-00C0-609E106C6D52}"/>
              </a:ext>
            </a:extLst>
          </p:cNvPr>
          <p:cNvSpPr/>
          <p:nvPr/>
        </p:nvSpPr>
        <p:spPr>
          <a:xfrm>
            <a:off x="1402080" y="1117600"/>
            <a:ext cx="9387840" cy="4622800"/>
          </a:xfrm>
          <a:prstGeom prst="rect">
            <a:avLst/>
          </a:prstGeom>
          <a:noFill/>
          <a:ln w="19050">
            <a:solidFill>
              <a:srgbClr val="B0D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userDrawn="1">
            <p:ph type="sldNum" sz="quarter" idx="12"/>
          </p:nvPr>
        </p:nvSpPr>
        <p:spPr/>
        <p:txBody>
          <a:bodyPr/>
          <a:lstStyle/>
          <a:p>
            <a:fld id="{330EA680-D336-4FF7-8B7A-9848BB0A1C32}" type="slidenum">
              <a:rPr lang="en-US" smtClean="0"/>
              <a:t>‹#›</a:t>
            </a:fld>
            <a:endParaRPr lang="en-US"/>
          </a:p>
        </p:txBody>
      </p:sp>
      <p:sp>
        <p:nvSpPr>
          <p:cNvPr id="6" name="Title 1">
            <a:extLst>
              <a:ext uri="{FF2B5EF4-FFF2-40B4-BE49-F238E27FC236}">
                <a16:creationId xmlns:a16="http://schemas.microsoft.com/office/drawing/2014/main" id="{91F9AAC6-63BF-A4A0-0B83-B2F9E09E320D}"/>
              </a:ext>
            </a:extLst>
          </p:cNvPr>
          <p:cNvSpPr>
            <a:spLocks noGrp="1"/>
          </p:cNvSpPr>
          <p:nvPr>
            <p:ph type="title" hasCustomPrompt="1"/>
          </p:nvPr>
        </p:nvSpPr>
        <p:spPr>
          <a:xfrm>
            <a:off x="1787387" y="3132285"/>
            <a:ext cx="8617226" cy="593429"/>
          </a:xfrm>
        </p:spPr>
        <p:txBody>
          <a:bodyPr>
            <a:normAutofit/>
          </a:bodyPr>
          <a:lstStyle>
            <a:lvl1pPr algn="ctr">
              <a:defRPr sz="4000">
                <a:solidFill>
                  <a:srgbClr val="1E2B4E"/>
                </a:solidFill>
              </a:defRPr>
            </a:lvl1pPr>
          </a:lstStyle>
          <a:p>
            <a:r>
              <a:rPr lang="en-US"/>
              <a:t>Section title</a:t>
            </a:r>
          </a:p>
        </p:txBody>
      </p:sp>
    </p:spTree>
    <p:extLst>
      <p:ext uri="{BB962C8B-B14F-4D97-AF65-F5344CB8AC3E}">
        <p14:creationId xmlns:p14="http://schemas.microsoft.com/office/powerpoint/2010/main" val="359469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white line drawing of a boat with a flag on it&#10;&#10;Description automatically generated">
            <a:extLst>
              <a:ext uri="{FF2B5EF4-FFF2-40B4-BE49-F238E27FC236}">
                <a16:creationId xmlns:a16="http://schemas.microsoft.com/office/drawing/2014/main" id="{605E5595-B3BD-0F94-3901-2DA5B124B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2980" y="1830572"/>
            <a:ext cx="4346391" cy="4346391"/>
          </a:xfrm>
          <a:prstGeom prst="rect">
            <a:avLst/>
          </a:prstGeom>
        </p:spPr>
      </p:pic>
      <p:grpSp>
        <p:nvGrpSpPr>
          <p:cNvPr id="3" name="Group 2">
            <a:extLst>
              <a:ext uri="{FF2B5EF4-FFF2-40B4-BE49-F238E27FC236}">
                <a16:creationId xmlns:a16="http://schemas.microsoft.com/office/drawing/2014/main" id="{37E87679-8816-C840-2DFE-7CDDA74C0AB7}"/>
              </a:ext>
            </a:extLst>
          </p:cNvPr>
          <p:cNvGrpSpPr/>
          <p:nvPr userDrawn="1"/>
        </p:nvGrpSpPr>
        <p:grpSpPr>
          <a:xfrm>
            <a:off x="0" y="5470525"/>
            <a:ext cx="12193270" cy="1412875"/>
            <a:chOff x="194338" y="4042442"/>
            <a:chExt cx="12193270" cy="1412875"/>
          </a:xfrm>
        </p:grpSpPr>
        <p:grpSp>
          <p:nvGrpSpPr>
            <p:cNvPr id="4" name="object 4">
              <a:extLst>
                <a:ext uri="{FF2B5EF4-FFF2-40B4-BE49-F238E27FC236}">
                  <a16:creationId xmlns:a16="http://schemas.microsoft.com/office/drawing/2014/main" id="{6EE7C744-327D-840D-D18E-41920C278D63}"/>
                </a:ext>
              </a:extLst>
            </p:cNvPr>
            <p:cNvGrpSpPr/>
            <p:nvPr/>
          </p:nvGrpSpPr>
          <p:grpSpPr>
            <a:xfrm>
              <a:off x="194338" y="4042442"/>
              <a:ext cx="12193270" cy="1412875"/>
              <a:chOff x="152400" y="5382549"/>
              <a:chExt cx="12193270" cy="1412875"/>
            </a:xfrm>
          </p:grpSpPr>
          <p:sp>
            <p:nvSpPr>
              <p:cNvPr id="9" name="object 5">
                <a:extLst>
                  <a:ext uri="{FF2B5EF4-FFF2-40B4-BE49-F238E27FC236}">
                    <a16:creationId xmlns:a16="http://schemas.microsoft.com/office/drawing/2014/main" id="{5DD4F6F4-B3F9-3F0E-66D1-72ED2AC2C30C}"/>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10" name="object 6">
                <a:extLst>
                  <a:ext uri="{FF2B5EF4-FFF2-40B4-BE49-F238E27FC236}">
                    <a16:creationId xmlns:a16="http://schemas.microsoft.com/office/drawing/2014/main" id="{DD97E445-2BF2-8189-361C-9D30C5D2F405}"/>
                  </a:ext>
                </a:extLst>
              </p:cNvPr>
              <p:cNvPicPr/>
              <p:nvPr/>
            </p:nvPicPr>
            <p:blipFill>
              <a:blip r:embed="rId3" cstate="print"/>
              <a:stretch>
                <a:fillRect/>
              </a:stretch>
            </p:blipFill>
            <p:spPr>
              <a:xfrm>
                <a:off x="10214612" y="6471742"/>
                <a:ext cx="724651" cy="73078"/>
              </a:xfrm>
              <a:prstGeom prst="rect">
                <a:avLst/>
              </a:prstGeom>
            </p:spPr>
          </p:pic>
          <p:pic>
            <p:nvPicPr>
              <p:cNvPr id="12" name="object 7">
                <a:extLst>
                  <a:ext uri="{FF2B5EF4-FFF2-40B4-BE49-F238E27FC236}">
                    <a16:creationId xmlns:a16="http://schemas.microsoft.com/office/drawing/2014/main" id="{DE270343-B0C7-7F2D-9B31-0F7615EEBF35}"/>
                  </a:ext>
                </a:extLst>
              </p:cNvPr>
              <p:cNvPicPr/>
              <p:nvPr/>
            </p:nvPicPr>
            <p:blipFill>
              <a:blip r:embed="rId4" cstate="print"/>
              <a:stretch>
                <a:fillRect/>
              </a:stretch>
            </p:blipFill>
            <p:spPr>
              <a:xfrm>
                <a:off x="10213799" y="6302100"/>
                <a:ext cx="724498" cy="73925"/>
              </a:xfrm>
              <a:prstGeom prst="rect">
                <a:avLst/>
              </a:prstGeom>
            </p:spPr>
          </p:pic>
          <p:pic>
            <p:nvPicPr>
              <p:cNvPr id="13" name="object 8">
                <a:extLst>
                  <a:ext uri="{FF2B5EF4-FFF2-40B4-BE49-F238E27FC236}">
                    <a16:creationId xmlns:a16="http://schemas.microsoft.com/office/drawing/2014/main" id="{779494C3-D70C-93EC-BC77-E128B4272D1B}"/>
                  </a:ext>
                </a:extLst>
              </p:cNvPr>
              <p:cNvPicPr/>
              <p:nvPr/>
            </p:nvPicPr>
            <p:blipFill>
              <a:blip r:embed="rId5" cstate="print"/>
              <a:stretch>
                <a:fillRect/>
              </a:stretch>
            </p:blipFill>
            <p:spPr>
              <a:xfrm>
                <a:off x="9768599" y="5772995"/>
                <a:ext cx="1049072" cy="428635"/>
              </a:xfrm>
              <a:prstGeom prst="rect">
                <a:avLst/>
              </a:prstGeom>
            </p:spPr>
          </p:pic>
          <p:sp>
            <p:nvSpPr>
              <p:cNvPr id="14" name="object 9">
                <a:extLst>
                  <a:ext uri="{FF2B5EF4-FFF2-40B4-BE49-F238E27FC236}">
                    <a16:creationId xmlns:a16="http://schemas.microsoft.com/office/drawing/2014/main" id="{22C55359-A2BB-98C4-0C12-9DAF25928914}"/>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5" name="object 10">
                <a:extLst>
                  <a:ext uri="{FF2B5EF4-FFF2-40B4-BE49-F238E27FC236}">
                    <a16:creationId xmlns:a16="http://schemas.microsoft.com/office/drawing/2014/main" id="{92DABB22-130B-8019-22D9-4A9E8C062CC5}"/>
                  </a:ext>
                </a:extLst>
              </p:cNvPr>
              <p:cNvPicPr/>
              <p:nvPr/>
            </p:nvPicPr>
            <p:blipFill>
              <a:blip r:embed="rId6" cstate="print"/>
              <a:stretch>
                <a:fillRect/>
              </a:stretch>
            </p:blipFill>
            <p:spPr>
              <a:xfrm>
                <a:off x="11167171" y="5843959"/>
                <a:ext cx="583313" cy="629890"/>
              </a:xfrm>
              <a:prstGeom prst="rect">
                <a:avLst/>
              </a:prstGeom>
            </p:spPr>
          </p:pic>
        </p:grpSp>
        <p:sp>
          <p:nvSpPr>
            <p:cNvPr id="7" name="TextBox 6">
              <a:extLst>
                <a:ext uri="{FF2B5EF4-FFF2-40B4-BE49-F238E27FC236}">
                  <a16:creationId xmlns:a16="http://schemas.microsoft.com/office/drawing/2014/main" id="{9663706B-0285-5BA7-E1B4-48595FAB5DA9}"/>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8" name="Picture 7">
              <a:extLst>
                <a:ext uri="{FF2B5EF4-FFF2-40B4-BE49-F238E27FC236}">
                  <a16:creationId xmlns:a16="http://schemas.microsoft.com/office/drawing/2014/main" id="{25876167-EF71-AFDE-5863-C0E68CCE91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1974651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_title_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F85B7-3279-CFCE-E608-73AE7DBD9FF2}"/>
              </a:ext>
            </a:extLst>
          </p:cNvPr>
          <p:cNvSpPr/>
          <p:nvPr userDrawn="1"/>
        </p:nvSpPr>
        <p:spPr>
          <a:xfrm>
            <a:off x="-266700" y="-114300"/>
            <a:ext cx="12639675" cy="7077075"/>
          </a:xfrm>
          <a:prstGeom prst="rect">
            <a:avLst/>
          </a:prstGeom>
          <a:solidFill>
            <a:srgbClr val="1C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81A795-F7DD-A41F-43D1-0A6EB67F826D}"/>
              </a:ext>
            </a:extLst>
          </p:cNvPr>
          <p:cNvSpPr/>
          <p:nvPr/>
        </p:nvSpPr>
        <p:spPr>
          <a:xfrm>
            <a:off x="1605280" y="1322742"/>
            <a:ext cx="8981440" cy="4212516"/>
          </a:xfrm>
          <a:prstGeom prst="rect">
            <a:avLst/>
          </a:prstGeom>
          <a:solidFill>
            <a:srgbClr val="B0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FA5D0E-381A-6733-00C0-609E106C6D52}"/>
              </a:ext>
            </a:extLst>
          </p:cNvPr>
          <p:cNvSpPr/>
          <p:nvPr/>
        </p:nvSpPr>
        <p:spPr>
          <a:xfrm>
            <a:off x="1402080" y="1117600"/>
            <a:ext cx="9387840" cy="4622800"/>
          </a:xfrm>
          <a:prstGeom prst="rect">
            <a:avLst/>
          </a:prstGeom>
          <a:noFill/>
          <a:ln w="19050">
            <a:solidFill>
              <a:srgbClr val="B0D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userDrawn="1">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60F94A8A-F141-131D-5E3C-9F55D533F774}"/>
              </a:ext>
            </a:extLst>
          </p:cNvPr>
          <p:cNvSpPr>
            <a:spLocks noGrp="1"/>
          </p:cNvSpPr>
          <p:nvPr>
            <p:ph type="title" hasCustomPrompt="1"/>
          </p:nvPr>
        </p:nvSpPr>
        <p:spPr>
          <a:xfrm>
            <a:off x="1787387" y="2608410"/>
            <a:ext cx="8617226" cy="593429"/>
          </a:xfrm>
        </p:spPr>
        <p:txBody>
          <a:bodyPr>
            <a:normAutofit/>
          </a:bodyPr>
          <a:lstStyle>
            <a:lvl1pPr algn="ctr">
              <a:defRPr sz="4000">
                <a:solidFill>
                  <a:srgbClr val="1E2B4E"/>
                </a:solidFill>
              </a:defRPr>
            </a:lvl1pPr>
          </a:lstStyle>
          <a:p>
            <a:r>
              <a:rPr lang="en-US"/>
              <a:t>Section title</a:t>
            </a:r>
          </a:p>
        </p:txBody>
      </p:sp>
      <p:sp>
        <p:nvSpPr>
          <p:cNvPr id="4" name="Text Placeholder 2">
            <a:extLst>
              <a:ext uri="{FF2B5EF4-FFF2-40B4-BE49-F238E27FC236}">
                <a16:creationId xmlns:a16="http://schemas.microsoft.com/office/drawing/2014/main" id="{83E5363F-416C-832B-0D8C-F77F8A96C5D1}"/>
              </a:ext>
            </a:extLst>
          </p:cNvPr>
          <p:cNvSpPr>
            <a:spLocks noGrp="1"/>
          </p:cNvSpPr>
          <p:nvPr>
            <p:ph type="body" idx="13" hasCustomPrompt="1"/>
          </p:nvPr>
        </p:nvSpPr>
        <p:spPr>
          <a:xfrm>
            <a:off x="1787387" y="3406981"/>
            <a:ext cx="8617226" cy="593429"/>
          </a:xfrm>
        </p:spPr>
        <p:txBody>
          <a:bodyPr>
            <a:normAutofit/>
          </a:bodyPr>
          <a:lstStyle>
            <a:lvl1pPr marL="0" indent="0" algn="ctr">
              <a:buNone/>
              <a:defRPr sz="2100">
                <a:solidFill>
                  <a:srgbClr val="1E2B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Tree>
    <p:extLst>
      <p:ext uri="{BB962C8B-B14F-4D97-AF65-F5344CB8AC3E}">
        <p14:creationId xmlns:p14="http://schemas.microsoft.com/office/powerpoint/2010/main" val="3278853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eneral_White_1_Column">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958983" y="1412776"/>
            <a:ext cx="9841947" cy="528621"/>
          </a:xfrm>
          <a:prstGeom prst="rect">
            <a:avLst/>
          </a:prstGeom>
        </p:spPr>
        <p:txBody>
          <a:bodyPr/>
          <a:lstStyle>
            <a:lvl1pPr marL="0" indent="0">
              <a:buNone/>
              <a:defRPr sz="2667" b="1" baseline="0">
                <a:solidFill>
                  <a:srgbClr val="009EB1"/>
                </a:solidFill>
              </a:defRPr>
            </a:lvl1pPr>
          </a:lstStyle>
          <a:p>
            <a:pPr lvl="0"/>
            <a:r>
              <a:rPr lang="en-US" dirty="0"/>
              <a:t>Slide Title</a:t>
            </a:r>
            <a:endParaRPr lang="en-GB" dirty="0"/>
          </a:p>
        </p:txBody>
      </p:sp>
      <p:sp>
        <p:nvSpPr>
          <p:cNvPr id="15" name="Text Placeholder 14"/>
          <p:cNvSpPr>
            <a:spLocks noGrp="1"/>
          </p:cNvSpPr>
          <p:nvPr>
            <p:ph type="body" sz="quarter" idx="13" hasCustomPrompt="1"/>
          </p:nvPr>
        </p:nvSpPr>
        <p:spPr>
          <a:xfrm>
            <a:off x="383150" y="2228868"/>
            <a:ext cx="11377971" cy="1632181"/>
          </a:xfrm>
          <a:prstGeom prst="rect">
            <a:avLst/>
          </a:prstGeom>
        </p:spPr>
        <p:txBody>
          <a:bodyPr/>
          <a:lstStyle>
            <a:lvl1pPr marL="0" indent="0">
              <a:buNone/>
              <a:defRPr sz="1533"/>
            </a:lvl1pPr>
          </a:lstStyle>
          <a:p>
            <a:pPr lvl="0"/>
            <a:r>
              <a:rPr lang="en-US" dirty="0"/>
              <a:t>Paragraph</a:t>
            </a:r>
            <a:endParaRPr lang="en-GB" dirty="0"/>
          </a:p>
        </p:txBody>
      </p:sp>
      <p:sp>
        <p:nvSpPr>
          <p:cNvPr id="4" name="AutoShape 9"/>
          <p:cNvSpPr/>
          <p:nvPr userDrawn="1"/>
        </p:nvSpPr>
        <p:spPr>
          <a:xfrm>
            <a:off x="382869" y="2036845"/>
            <a:ext cx="10562090" cy="0"/>
          </a:xfrm>
          <a:prstGeom prst="line">
            <a:avLst/>
          </a:prstGeom>
          <a:ln w="9525" cap="rnd">
            <a:solidFill>
              <a:srgbClr val="009EB1"/>
            </a:solidFill>
            <a:prstDash val="solid"/>
            <a:headEnd type="none" w="sm" len="sm"/>
            <a:tailEnd type="none" w="sm" len="sm"/>
          </a:ln>
        </p:spPr>
      </p:sp>
      <p:pic>
        <p:nvPicPr>
          <p:cNvPr id="5" name="Picture 9"/>
          <p:cNvPicPr>
            <a:picLocks noChangeAspect="1"/>
          </p:cNvPicPr>
          <p:nvPr userDrawn="1"/>
        </p:nvPicPr>
        <p:blipFill>
          <a:blip r:embed="rId2"/>
          <a:srcRect/>
          <a:stretch>
            <a:fillRect/>
          </a:stretch>
        </p:blipFill>
        <p:spPr>
          <a:xfrm>
            <a:off x="382869" y="1412776"/>
            <a:ext cx="480095" cy="480053"/>
          </a:xfrm>
          <a:prstGeom prst="rect">
            <a:avLst/>
          </a:prstGeom>
        </p:spPr>
      </p:pic>
      <p:sp>
        <p:nvSpPr>
          <p:cNvPr id="7" name="Text Placeholder 2">
            <a:extLst>
              <a:ext uri="{FF2B5EF4-FFF2-40B4-BE49-F238E27FC236}">
                <a16:creationId xmlns:a16="http://schemas.microsoft.com/office/drawing/2014/main" id="{C1BB5A5D-823B-4855-8F21-D60C0B4E0137}"/>
              </a:ext>
            </a:extLst>
          </p:cNvPr>
          <p:cNvSpPr>
            <a:spLocks noGrp="1"/>
          </p:cNvSpPr>
          <p:nvPr>
            <p:ph type="body" sz="quarter" idx="14" hasCustomPrompt="1"/>
          </p:nvPr>
        </p:nvSpPr>
        <p:spPr>
          <a:xfrm>
            <a:off x="382869" y="4221088"/>
            <a:ext cx="11377971" cy="1632182"/>
          </a:xfrm>
          <a:prstGeom prst="rect">
            <a:avLst/>
          </a:prstGeom>
        </p:spPr>
        <p:txBody>
          <a:bodyPr/>
          <a:lstStyle>
            <a:lvl1pPr marL="0" indent="0" algn="l">
              <a:buNone/>
              <a:defRPr sz="1533" b="0">
                <a:solidFill>
                  <a:schemeClr val="tx1"/>
                </a:solidFill>
                <a:latin typeface="+mj-lt"/>
              </a:defRPr>
            </a:lvl1pPr>
            <a:lvl2pPr marL="228611" indent="-228611" algn="l">
              <a:buFontTx/>
              <a:buBlip>
                <a:blip r:embed="rId3"/>
              </a:buBlip>
              <a:defRPr lang="en-US" sz="1533" dirty="0" smtClean="0"/>
            </a:lvl2pPr>
            <a:lvl3pPr marL="228611" indent="-228611" algn="l">
              <a:buFontTx/>
              <a:buBlip>
                <a:blip r:embed="rId4"/>
              </a:buBlip>
              <a:defRPr sz="1533"/>
            </a:lvl3pPr>
            <a:lvl4pPr marL="0" indent="0" algn="l">
              <a:buFontTx/>
              <a:buBlip>
                <a:blip r:embed="rId5"/>
              </a:buBlip>
              <a:defRPr sz="1533"/>
            </a:lvl4pPr>
            <a:lvl5pPr marL="0" indent="0" algn="l">
              <a:buFontTx/>
              <a:buBlip>
                <a:blip r:embed="rId6"/>
              </a:buBlip>
              <a:defRPr sz="1533"/>
            </a:lvl5pPr>
            <a:lvl6pPr marL="0" indent="0">
              <a:buNone/>
              <a:defRPr sz="1533" b="1">
                <a:solidFill>
                  <a:srgbClr val="009EB1"/>
                </a:solidFill>
              </a:defRPr>
            </a:lvl6pPr>
            <a:lvl7pPr marL="0" indent="0">
              <a:buNone/>
              <a:defRPr sz="4067" b="1">
                <a:solidFill>
                  <a:srgbClr val="009EB1"/>
                </a:solidFill>
              </a:defRPr>
            </a:lvl7pPr>
            <a:lvl8pPr marL="0" indent="0">
              <a:buNone/>
              <a:defRPr sz="1533"/>
            </a:lvl8pPr>
            <a:lvl9pPr marL="0" indent="0">
              <a:buNone/>
              <a:defRPr sz="1533" b="0">
                <a:solidFill>
                  <a:schemeClr val="tx1"/>
                </a:solidFill>
              </a:defRPr>
            </a:lvl9pPr>
          </a:lstStyle>
          <a:p>
            <a:pPr lvl="0"/>
            <a:r>
              <a:rPr lang="en-US" dirty="0"/>
              <a:t>Paragraph</a:t>
            </a:r>
          </a:p>
          <a:p>
            <a:pPr lvl="1"/>
            <a:r>
              <a:rPr lang="en-US" dirty="0"/>
              <a:t>Second level</a:t>
            </a:r>
          </a:p>
          <a:p>
            <a:pPr lvl="2"/>
            <a:r>
              <a:rPr lang="en-US" dirty="0"/>
              <a:t>Third level</a:t>
            </a:r>
          </a:p>
          <a:p>
            <a:pPr lvl="3"/>
            <a:r>
              <a:rPr lang="en-US" dirty="0"/>
              <a:t>Fourth levels</a:t>
            </a:r>
          </a:p>
          <a:p>
            <a:pPr lvl="4"/>
            <a:r>
              <a:rPr lang="en-US" dirty="0"/>
              <a:t>Fifth level</a:t>
            </a:r>
          </a:p>
          <a:p>
            <a:pPr lvl="5"/>
            <a:r>
              <a:rPr lang="en-US" dirty="0"/>
              <a:t>Bold Paragraph</a:t>
            </a:r>
            <a:endParaRPr lang="en-GB" dirty="0"/>
          </a:p>
          <a:p>
            <a:pPr lvl="6"/>
            <a:r>
              <a:rPr lang="en-GB" dirty="0"/>
              <a:t>Heading 1</a:t>
            </a:r>
          </a:p>
        </p:txBody>
      </p:sp>
    </p:spTree>
    <p:extLst>
      <p:ext uri="{BB962C8B-B14F-4D97-AF65-F5344CB8AC3E}">
        <p14:creationId xmlns:p14="http://schemas.microsoft.com/office/powerpoint/2010/main" val="1529992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0397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2735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6529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33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03974"/>
          </a:solidFill>
        </p:spPr>
        <p:txBody>
          <a:bodyPr wrap="square" lIns="0" tIns="0" rIns="0" bIns="0" rtlCol="0"/>
          <a:lstStyle/>
          <a:p>
            <a:endParaRPr/>
          </a:p>
        </p:txBody>
      </p:sp>
      <p:sp>
        <p:nvSpPr>
          <p:cNvPr id="17" name="bg object 17"/>
          <p:cNvSpPr/>
          <p:nvPr/>
        </p:nvSpPr>
        <p:spPr>
          <a:xfrm>
            <a:off x="10628974" y="0"/>
            <a:ext cx="1564640" cy="1564640"/>
          </a:xfrm>
          <a:custGeom>
            <a:avLst/>
            <a:gdLst/>
            <a:ahLst/>
            <a:cxnLst/>
            <a:rect l="l" t="t" r="r" b="b"/>
            <a:pathLst>
              <a:path w="1564640" h="1564640">
                <a:moveTo>
                  <a:pt x="113385" y="0"/>
                </a:moveTo>
                <a:lnTo>
                  <a:pt x="0" y="0"/>
                </a:lnTo>
                <a:lnTo>
                  <a:pt x="1564233" y="1564233"/>
                </a:lnTo>
                <a:lnTo>
                  <a:pt x="1564233" y="1450848"/>
                </a:lnTo>
                <a:lnTo>
                  <a:pt x="113385" y="0"/>
                </a:lnTo>
                <a:close/>
              </a:path>
            </a:pathLst>
          </a:custGeom>
          <a:solidFill>
            <a:srgbClr val="A54399"/>
          </a:solidFill>
        </p:spPr>
        <p:txBody>
          <a:bodyPr wrap="square" lIns="0" tIns="0" rIns="0" bIns="0" rtlCol="0"/>
          <a:lstStyle/>
          <a:p>
            <a:endParaRPr/>
          </a:p>
        </p:txBody>
      </p:sp>
      <p:sp>
        <p:nvSpPr>
          <p:cNvPr id="18" name="bg object 18"/>
          <p:cNvSpPr/>
          <p:nvPr/>
        </p:nvSpPr>
        <p:spPr>
          <a:xfrm>
            <a:off x="10515588" y="0"/>
            <a:ext cx="1677670" cy="1677670"/>
          </a:xfrm>
          <a:custGeom>
            <a:avLst/>
            <a:gdLst/>
            <a:ahLst/>
            <a:cxnLst/>
            <a:rect l="l" t="t" r="r" b="b"/>
            <a:pathLst>
              <a:path w="1677670" h="1677670">
                <a:moveTo>
                  <a:pt x="113385" y="0"/>
                </a:moveTo>
                <a:lnTo>
                  <a:pt x="0" y="0"/>
                </a:lnTo>
                <a:lnTo>
                  <a:pt x="1677619" y="1677619"/>
                </a:lnTo>
                <a:lnTo>
                  <a:pt x="1677619" y="1564233"/>
                </a:lnTo>
                <a:lnTo>
                  <a:pt x="113385" y="0"/>
                </a:lnTo>
                <a:close/>
              </a:path>
            </a:pathLst>
          </a:custGeom>
          <a:solidFill>
            <a:srgbClr val="1C92D1"/>
          </a:solidFill>
        </p:spPr>
        <p:txBody>
          <a:bodyPr wrap="square" lIns="0" tIns="0" rIns="0" bIns="0" rtlCol="0"/>
          <a:lstStyle/>
          <a:p>
            <a:endParaRPr/>
          </a:p>
        </p:txBody>
      </p:sp>
      <p:sp>
        <p:nvSpPr>
          <p:cNvPr id="19" name="bg object 19"/>
          <p:cNvSpPr/>
          <p:nvPr/>
        </p:nvSpPr>
        <p:spPr>
          <a:xfrm>
            <a:off x="10402203" y="0"/>
            <a:ext cx="1791335" cy="1791335"/>
          </a:xfrm>
          <a:custGeom>
            <a:avLst/>
            <a:gdLst/>
            <a:ahLst/>
            <a:cxnLst/>
            <a:rect l="l" t="t" r="r" b="b"/>
            <a:pathLst>
              <a:path w="1791334" h="1791335">
                <a:moveTo>
                  <a:pt x="113385" y="0"/>
                </a:moveTo>
                <a:lnTo>
                  <a:pt x="0" y="0"/>
                </a:lnTo>
                <a:lnTo>
                  <a:pt x="1791004" y="1791004"/>
                </a:lnTo>
                <a:lnTo>
                  <a:pt x="1791004" y="1677619"/>
                </a:lnTo>
                <a:lnTo>
                  <a:pt x="113385" y="0"/>
                </a:lnTo>
                <a:close/>
              </a:path>
            </a:pathLst>
          </a:custGeom>
          <a:solidFill>
            <a:srgbClr val="F16B8F"/>
          </a:solidFill>
        </p:spPr>
        <p:txBody>
          <a:bodyPr wrap="square" lIns="0" tIns="0" rIns="0" bIns="0" rtlCol="0"/>
          <a:lstStyle/>
          <a:p>
            <a:endParaRPr/>
          </a:p>
        </p:txBody>
      </p:sp>
      <p:sp>
        <p:nvSpPr>
          <p:cNvPr id="20" name="bg object 20"/>
          <p:cNvSpPr/>
          <p:nvPr/>
        </p:nvSpPr>
        <p:spPr>
          <a:xfrm>
            <a:off x="10288817" y="0"/>
            <a:ext cx="1905000" cy="1905000"/>
          </a:xfrm>
          <a:custGeom>
            <a:avLst/>
            <a:gdLst/>
            <a:ahLst/>
            <a:cxnLst/>
            <a:rect l="l" t="t" r="r" b="b"/>
            <a:pathLst>
              <a:path w="1905000" h="1905000">
                <a:moveTo>
                  <a:pt x="113385" y="0"/>
                </a:moveTo>
                <a:lnTo>
                  <a:pt x="0" y="0"/>
                </a:lnTo>
                <a:lnTo>
                  <a:pt x="1904390" y="1904390"/>
                </a:lnTo>
                <a:lnTo>
                  <a:pt x="1904390" y="1791004"/>
                </a:lnTo>
                <a:lnTo>
                  <a:pt x="113385" y="0"/>
                </a:lnTo>
                <a:close/>
              </a:path>
            </a:pathLst>
          </a:custGeom>
          <a:solidFill>
            <a:srgbClr val="F7974A"/>
          </a:solidFill>
        </p:spPr>
        <p:txBody>
          <a:bodyPr wrap="square" lIns="0" tIns="0" rIns="0" bIns="0" rtlCol="0"/>
          <a:lstStyle/>
          <a:p>
            <a:endParaRPr/>
          </a:p>
        </p:txBody>
      </p:sp>
      <p:sp>
        <p:nvSpPr>
          <p:cNvPr id="2" name="Holder 2"/>
          <p:cNvSpPr>
            <a:spLocks noGrp="1"/>
          </p:cNvSpPr>
          <p:nvPr>
            <p:ph type="ctrTitle"/>
          </p:nvPr>
        </p:nvSpPr>
        <p:spPr>
          <a:xfrm>
            <a:off x="511967" y="3797751"/>
            <a:ext cx="4269740" cy="1047750"/>
          </a:xfrm>
          <a:prstGeom prst="rect">
            <a:avLst/>
          </a:prstGeom>
        </p:spPr>
        <p:txBody>
          <a:bodyPr wrap="square" lIns="0" tIns="0" rIns="0" bIns="0">
            <a:spAutoFit/>
          </a:bodyPr>
          <a:lstStyle>
            <a:lvl1pPr>
              <a:defRPr sz="4000" b="1" i="0">
                <a:solidFill>
                  <a:srgbClr val="303974"/>
                </a:solidFill>
                <a:latin typeface="Arial"/>
                <a:cs typeface="Arial"/>
              </a:defRPr>
            </a:lvl1pPr>
          </a:lstStyle>
          <a:p>
            <a:endParaRPr/>
          </a:p>
        </p:txBody>
      </p:sp>
      <p:sp>
        <p:nvSpPr>
          <p:cNvPr id="3" name="Holder 3"/>
          <p:cNvSpPr>
            <a:spLocks noGrp="1"/>
          </p:cNvSpPr>
          <p:nvPr>
            <p:ph type="subTitle" idx="4"/>
          </p:nvPr>
        </p:nvSpPr>
        <p:spPr>
          <a:xfrm>
            <a:off x="511967" y="3797751"/>
            <a:ext cx="4269740" cy="1047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499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line of paper boats with a flag&#10;&#10;Description automatically generated">
            <a:extLst>
              <a:ext uri="{FF2B5EF4-FFF2-40B4-BE49-F238E27FC236}">
                <a16:creationId xmlns:a16="http://schemas.microsoft.com/office/drawing/2014/main" id="{8846E5E5-93A0-AF54-1CEB-F8F1E530D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5917" y="1773825"/>
            <a:ext cx="5240757" cy="4257673"/>
          </a:xfrm>
          <a:prstGeom prst="rect">
            <a:avLst/>
          </a:prstGeom>
          <a:ln>
            <a:noFill/>
          </a:ln>
        </p:spPr>
      </p:pic>
      <p:grpSp>
        <p:nvGrpSpPr>
          <p:cNvPr id="2" name="Group 1">
            <a:extLst>
              <a:ext uri="{FF2B5EF4-FFF2-40B4-BE49-F238E27FC236}">
                <a16:creationId xmlns:a16="http://schemas.microsoft.com/office/drawing/2014/main" id="{2B25229C-C05C-45D2-DC1B-1E8DD2AFF34E}"/>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76624566-C4E1-2587-C8D0-6267093E6668}"/>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F6CCAF49-4E93-E120-2A34-6256CFAAC3CF}"/>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E2C4DCA9-D3F1-AACC-2967-8AE154A643D2}"/>
                  </a:ext>
                </a:extLst>
              </p:cNvPr>
              <p:cNvPicPr/>
              <p:nvPr/>
            </p:nvPicPr>
            <p:blipFill>
              <a:blip r:embed="rId3"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9AE818B4-8F0A-8611-9DF3-49039D2DCB95}"/>
                  </a:ext>
                </a:extLst>
              </p:cNvPr>
              <p:cNvPicPr/>
              <p:nvPr/>
            </p:nvPicPr>
            <p:blipFill>
              <a:blip r:embed="rId4"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DCA811A1-A1CB-876B-B7A6-B6C019069E74}"/>
                  </a:ext>
                </a:extLst>
              </p:cNvPr>
              <p:cNvPicPr/>
              <p:nvPr/>
            </p:nvPicPr>
            <p:blipFill>
              <a:blip r:embed="rId5"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387131C5-4888-9364-08BA-CF49A7BCCEB9}"/>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AF218EE2-BB2C-C06F-B57C-0B62C7FC176A}"/>
                  </a:ext>
                </a:extLst>
              </p:cNvPr>
              <p:cNvPicPr/>
              <p:nvPr/>
            </p:nvPicPr>
            <p:blipFill>
              <a:blip r:embed="rId6"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060BAEB7-C540-237E-86EB-5EE1F7CB2BCB}"/>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2791AD48-A802-9CC9-BE49-500A20F1D1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86378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white line drawing of a boat with a flag&#10;&#10;Description automatically generated">
            <a:extLst>
              <a:ext uri="{FF2B5EF4-FFF2-40B4-BE49-F238E27FC236}">
                <a16:creationId xmlns:a16="http://schemas.microsoft.com/office/drawing/2014/main" id="{6D3FD412-8020-4DD4-78F6-0771B97E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687" y="1820861"/>
            <a:ext cx="4351339" cy="4351339"/>
          </a:xfrm>
          <a:prstGeom prst="rect">
            <a:avLst/>
          </a:prstGeom>
        </p:spPr>
      </p:pic>
      <p:grpSp>
        <p:nvGrpSpPr>
          <p:cNvPr id="2" name="Group 1">
            <a:extLst>
              <a:ext uri="{FF2B5EF4-FFF2-40B4-BE49-F238E27FC236}">
                <a16:creationId xmlns:a16="http://schemas.microsoft.com/office/drawing/2014/main" id="{86BA39CA-0993-E05A-EC88-D7D837DC14C3}"/>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8BEA3487-AAF9-FD6E-665F-3B74918F9C8F}"/>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6419784B-7103-F5FE-4828-CE7368353C2D}"/>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D7CCF73B-ABB2-53D2-5999-633DC857B3D8}"/>
                  </a:ext>
                </a:extLst>
              </p:cNvPr>
              <p:cNvPicPr/>
              <p:nvPr/>
            </p:nvPicPr>
            <p:blipFill>
              <a:blip r:embed="rId3"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2819B489-1AEF-D963-E986-A174C2BD6269}"/>
                  </a:ext>
                </a:extLst>
              </p:cNvPr>
              <p:cNvPicPr/>
              <p:nvPr/>
            </p:nvPicPr>
            <p:blipFill>
              <a:blip r:embed="rId4"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F69BAB66-E028-B52D-AF34-E04A6259F07A}"/>
                  </a:ext>
                </a:extLst>
              </p:cNvPr>
              <p:cNvPicPr/>
              <p:nvPr/>
            </p:nvPicPr>
            <p:blipFill>
              <a:blip r:embed="rId5"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777446E1-81B4-BA78-C25A-FE18EA698E78}"/>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5EEB395D-9ADE-34E0-2F7A-F0DF9FB42C58}"/>
                  </a:ext>
                </a:extLst>
              </p:cNvPr>
              <p:cNvPicPr/>
              <p:nvPr/>
            </p:nvPicPr>
            <p:blipFill>
              <a:blip r:embed="rId6"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429FDC9A-E388-F1F8-4A81-FA3C7ED408C3}"/>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08617CB0-1E67-70DC-0B9F-A1F30C0522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252806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descr="A white outline of hands touching each other&#10;&#10;Description automatically generated">
            <a:extLst>
              <a:ext uri="{FF2B5EF4-FFF2-40B4-BE49-F238E27FC236}">
                <a16:creationId xmlns:a16="http://schemas.microsoft.com/office/drawing/2014/main" id="{39366173-9214-E6EE-F654-442D0B7FE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688" y="1820862"/>
            <a:ext cx="4351338" cy="4351338"/>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DC741C36-223C-5247-DACC-4863DC95AF5A}"/>
              </a:ext>
            </a:extLst>
          </p:cNvPr>
          <p:cNvGrpSpPr/>
          <p:nvPr userDrawn="1"/>
        </p:nvGrpSpPr>
        <p:grpSpPr>
          <a:xfrm>
            <a:off x="0" y="5446561"/>
            <a:ext cx="12193270" cy="1412875"/>
            <a:chOff x="194338" y="4042442"/>
            <a:chExt cx="12193270" cy="1412875"/>
          </a:xfrm>
        </p:grpSpPr>
        <p:grpSp>
          <p:nvGrpSpPr>
            <p:cNvPr id="4" name="object 4">
              <a:extLst>
                <a:ext uri="{FF2B5EF4-FFF2-40B4-BE49-F238E27FC236}">
                  <a16:creationId xmlns:a16="http://schemas.microsoft.com/office/drawing/2014/main" id="{67C609F3-3683-8B14-E091-54F3ACA5DCEE}"/>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5FD5AD0B-984B-20AD-E01A-70934881658F}"/>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875BF9E8-920D-9057-7AE8-268C8B8465AF}"/>
                  </a:ext>
                </a:extLst>
              </p:cNvPr>
              <p:cNvPicPr/>
              <p:nvPr/>
            </p:nvPicPr>
            <p:blipFill>
              <a:blip r:embed="rId3"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A0AF5EF3-7F9E-BE52-671A-1B6B34980C6A}"/>
                  </a:ext>
                </a:extLst>
              </p:cNvPr>
              <p:cNvPicPr/>
              <p:nvPr/>
            </p:nvPicPr>
            <p:blipFill>
              <a:blip r:embed="rId4"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BAE66E2B-8AC8-0D46-988C-8047502B9239}"/>
                  </a:ext>
                </a:extLst>
              </p:cNvPr>
              <p:cNvPicPr/>
              <p:nvPr/>
            </p:nvPicPr>
            <p:blipFill>
              <a:blip r:embed="rId5"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F22943B5-A319-4E51-42DE-0974BEFE6111}"/>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E07C65E9-A31C-270F-A8D9-52290D7D049C}"/>
                  </a:ext>
                </a:extLst>
              </p:cNvPr>
              <p:cNvPicPr/>
              <p:nvPr/>
            </p:nvPicPr>
            <p:blipFill>
              <a:blip r:embed="rId6" cstate="print"/>
              <a:stretch>
                <a:fillRect/>
              </a:stretch>
            </p:blipFill>
            <p:spPr>
              <a:xfrm>
                <a:off x="11167171" y="5843959"/>
                <a:ext cx="583313" cy="629890"/>
              </a:xfrm>
              <a:prstGeom prst="rect">
                <a:avLst/>
              </a:prstGeom>
            </p:spPr>
          </p:pic>
        </p:grpSp>
        <p:sp>
          <p:nvSpPr>
            <p:cNvPr id="5" name="TextBox 4">
              <a:extLst>
                <a:ext uri="{FF2B5EF4-FFF2-40B4-BE49-F238E27FC236}">
                  <a16:creationId xmlns:a16="http://schemas.microsoft.com/office/drawing/2014/main" id="{4FBCDF16-DCC4-BAE0-B1C4-AC4FE99C9CDF}"/>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ED42DE61-E9A0-7831-34B9-1682F02517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229670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orange outline of hands touching each other&#10;&#10;Description automatically generated">
            <a:extLst>
              <a:ext uri="{FF2B5EF4-FFF2-40B4-BE49-F238E27FC236}">
                <a16:creationId xmlns:a16="http://schemas.microsoft.com/office/drawing/2014/main" id="{91B9BA22-FAAB-9E29-1F23-D3595FB0F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431" y="888680"/>
            <a:ext cx="4534369" cy="4258800"/>
          </a:xfrm>
          <a:prstGeom prst="rect">
            <a:avLst/>
          </a:prstGeom>
        </p:spPr>
      </p:pic>
      <p:grpSp>
        <p:nvGrpSpPr>
          <p:cNvPr id="5" name="Group 4">
            <a:extLst>
              <a:ext uri="{FF2B5EF4-FFF2-40B4-BE49-F238E27FC236}">
                <a16:creationId xmlns:a16="http://schemas.microsoft.com/office/drawing/2014/main" id="{3FCED66D-1E37-9AAD-FD71-A9B38533D81C}"/>
              </a:ext>
            </a:extLst>
          </p:cNvPr>
          <p:cNvGrpSpPr/>
          <p:nvPr userDrawn="1"/>
        </p:nvGrpSpPr>
        <p:grpSpPr>
          <a:xfrm>
            <a:off x="0" y="5446561"/>
            <a:ext cx="12193270" cy="1412875"/>
            <a:chOff x="194338" y="4042442"/>
            <a:chExt cx="12193270" cy="1412875"/>
          </a:xfrm>
        </p:grpSpPr>
        <p:grpSp>
          <p:nvGrpSpPr>
            <p:cNvPr id="7" name="object 4">
              <a:extLst>
                <a:ext uri="{FF2B5EF4-FFF2-40B4-BE49-F238E27FC236}">
                  <a16:creationId xmlns:a16="http://schemas.microsoft.com/office/drawing/2014/main" id="{8D1851E3-0551-FCFD-7A8B-B2A3618E638F}"/>
                </a:ext>
              </a:extLst>
            </p:cNvPr>
            <p:cNvGrpSpPr/>
            <p:nvPr/>
          </p:nvGrpSpPr>
          <p:grpSpPr>
            <a:xfrm>
              <a:off x="194338" y="4042442"/>
              <a:ext cx="12193270" cy="1412875"/>
              <a:chOff x="152400" y="5382549"/>
              <a:chExt cx="12193270" cy="1412875"/>
            </a:xfrm>
          </p:grpSpPr>
          <p:sp>
            <p:nvSpPr>
              <p:cNvPr id="10" name="object 5">
                <a:extLst>
                  <a:ext uri="{FF2B5EF4-FFF2-40B4-BE49-F238E27FC236}">
                    <a16:creationId xmlns:a16="http://schemas.microsoft.com/office/drawing/2014/main" id="{A001E04C-8053-A721-005A-386B332A7BEF}"/>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12" name="object 6">
                <a:extLst>
                  <a:ext uri="{FF2B5EF4-FFF2-40B4-BE49-F238E27FC236}">
                    <a16:creationId xmlns:a16="http://schemas.microsoft.com/office/drawing/2014/main" id="{30C68836-F5C5-951F-DA31-FDE989A7C197}"/>
                  </a:ext>
                </a:extLst>
              </p:cNvPr>
              <p:cNvPicPr/>
              <p:nvPr/>
            </p:nvPicPr>
            <p:blipFill>
              <a:blip r:embed="rId3" cstate="print"/>
              <a:stretch>
                <a:fillRect/>
              </a:stretch>
            </p:blipFill>
            <p:spPr>
              <a:xfrm>
                <a:off x="10214612" y="6471742"/>
                <a:ext cx="724651" cy="73078"/>
              </a:xfrm>
              <a:prstGeom prst="rect">
                <a:avLst/>
              </a:prstGeom>
            </p:spPr>
          </p:pic>
          <p:pic>
            <p:nvPicPr>
              <p:cNvPr id="13" name="object 7">
                <a:extLst>
                  <a:ext uri="{FF2B5EF4-FFF2-40B4-BE49-F238E27FC236}">
                    <a16:creationId xmlns:a16="http://schemas.microsoft.com/office/drawing/2014/main" id="{DA4464E2-F8A7-4B2D-CB13-07871CBADEEC}"/>
                  </a:ext>
                </a:extLst>
              </p:cNvPr>
              <p:cNvPicPr/>
              <p:nvPr/>
            </p:nvPicPr>
            <p:blipFill>
              <a:blip r:embed="rId4" cstate="print"/>
              <a:stretch>
                <a:fillRect/>
              </a:stretch>
            </p:blipFill>
            <p:spPr>
              <a:xfrm>
                <a:off x="10213799" y="6302100"/>
                <a:ext cx="724498" cy="73925"/>
              </a:xfrm>
              <a:prstGeom prst="rect">
                <a:avLst/>
              </a:prstGeom>
            </p:spPr>
          </p:pic>
          <p:pic>
            <p:nvPicPr>
              <p:cNvPr id="14" name="object 8">
                <a:extLst>
                  <a:ext uri="{FF2B5EF4-FFF2-40B4-BE49-F238E27FC236}">
                    <a16:creationId xmlns:a16="http://schemas.microsoft.com/office/drawing/2014/main" id="{89FA23A1-557D-0C53-B347-C87823A09890}"/>
                  </a:ext>
                </a:extLst>
              </p:cNvPr>
              <p:cNvPicPr/>
              <p:nvPr/>
            </p:nvPicPr>
            <p:blipFill>
              <a:blip r:embed="rId5" cstate="print"/>
              <a:stretch>
                <a:fillRect/>
              </a:stretch>
            </p:blipFill>
            <p:spPr>
              <a:xfrm>
                <a:off x="9768599" y="5772995"/>
                <a:ext cx="1049072" cy="428635"/>
              </a:xfrm>
              <a:prstGeom prst="rect">
                <a:avLst/>
              </a:prstGeom>
            </p:spPr>
          </p:pic>
          <p:sp>
            <p:nvSpPr>
              <p:cNvPr id="15" name="object 9">
                <a:extLst>
                  <a:ext uri="{FF2B5EF4-FFF2-40B4-BE49-F238E27FC236}">
                    <a16:creationId xmlns:a16="http://schemas.microsoft.com/office/drawing/2014/main" id="{F670BDF6-326D-59CB-E83A-084AFBB5BE14}"/>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8" name="object 10">
                <a:extLst>
                  <a:ext uri="{FF2B5EF4-FFF2-40B4-BE49-F238E27FC236}">
                    <a16:creationId xmlns:a16="http://schemas.microsoft.com/office/drawing/2014/main" id="{37C0EA00-86D6-E404-FFC7-CF58F0855C40}"/>
                  </a:ext>
                </a:extLst>
              </p:cNvPr>
              <p:cNvPicPr/>
              <p:nvPr/>
            </p:nvPicPr>
            <p:blipFill>
              <a:blip r:embed="rId6" cstate="print"/>
              <a:stretch>
                <a:fillRect/>
              </a:stretch>
            </p:blipFill>
            <p:spPr>
              <a:xfrm>
                <a:off x="11167171" y="5843959"/>
                <a:ext cx="583313" cy="629890"/>
              </a:xfrm>
              <a:prstGeom prst="rect">
                <a:avLst/>
              </a:prstGeom>
            </p:spPr>
          </p:pic>
        </p:grpSp>
        <p:sp>
          <p:nvSpPr>
            <p:cNvPr id="8" name="TextBox 7">
              <a:extLst>
                <a:ext uri="{FF2B5EF4-FFF2-40B4-BE49-F238E27FC236}">
                  <a16:creationId xmlns:a16="http://schemas.microsoft.com/office/drawing/2014/main" id="{D83DAA5A-2060-C557-B1BC-B9DA9BA035B7}"/>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9" name="Picture 8">
              <a:extLst>
                <a:ext uri="{FF2B5EF4-FFF2-40B4-BE49-F238E27FC236}">
                  <a16:creationId xmlns:a16="http://schemas.microsoft.com/office/drawing/2014/main" id="{1C9BF8C4-2BA7-0E63-31AE-A65E5CAB33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137135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5" name="Picture 4" descr="A white line drawing of hands touching each other&#10;&#10;Description automatically generated">
            <a:extLst>
              <a:ext uri="{FF2B5EF4-FFF2-40B4-BE49-F238E27FC236}">
                <a16:creationId xmlns:a16="http://schemas.microsoft.com/office/drawing/2014/main" id="{354C1BAF-3FFD-F33D-3511-E96ACD175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687" y="657982"/>
            <a:ext cx="4351339" cy="4351339"/>
          </a:xfrm>
          <a:prstGeom prst="rect">
            <a:avLst/>
          </a:prstGeom>
        </p:spPr>
      </p:pic>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7" name="Title 1">
            <a:extLst>
              <a:ext uri="{FF2B5EF4-FFF2-40B4-BE49-F238E27FC236}">
                <a16:creationId xmlns:a16="http://schemas.microsoft.com/office/drawing/2014/main" id="{C3BF0051-C85A-BBE7-ADE3-D2AB73343D78}"/>
              </a:ext>
            </a:extLst>
          </p:cNvPr>
          <p:cNvSpPr>
            <a:spLocks noGrp="1"/>
          </p:cNvSpPr>
          <p:nvPr>
            <p:ph type="ctrTitle" hasCustomPrompt="1"/>
          </p:nvPr>
        </p:nvSpPr>
        <p:spPr>
          <a:xfrm>
            <a:off x="577048" y="0"/>
            <a:ext cx="10919626" cy="1254488"/>
          </a:xfrm>
        </p:spPr>
        <p:txBody>
          <a:bodyPr anchor="b"/>
          <a:lstStyle>
            <a:lvl1pPr algn="l">
              <a:defRPr sz="6000">
                <a:latin typeface="Arial" panose="020B0604020202020204" pitchFamily="34" charset="0"/>
                <a:cs typeface="Arial" panose="020B0604020202020204" pitchFamily="34" charset="0"/>
              </a:defRPr>
            </a:lvl1pPr>
          </a:lstStyle>
          <a:p>
            <a:r>
              <a:rPr lang="en-US"/>
              <a:t>Heading</a:t>
            </a:r>
          </a:p>
        </p:txBody>
      </p:sp>
      <p:sp>
        <p:nvSpPr>
          <p:cNvPr id="19" name="Content Placeholder 2"/>
          <p:cNvSpPr>
            <a:spLocks noGrp="1"/>
          </p:cNvSpPr>
          <p:nvPr>
            <p:ph sz="half" idx="1"/>
          </p:nvPr>
        </p:nvSpPr>
        <p:spPr>
          <a:xfrm>
            <a:off x="577049" y="1825625"/>
            <a:ext cx="5181600" cy="435133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7CD8015B-0114-7EF7-291C-7088C0049C9D}"/>
              </a:ext>
            </a:extLst>
          </p:cNvPr>
          <p:cNvGrpSpPr/>
          <p:nvPr userDrawn="1"/>
        </p:nvGrpSpPr>
        <p:grpSpPr>
          <a:xfrm>
            <a:off x="0" y="5446561"/>
            <a:ext cx="12193270" cy="1412875"/>
            <a:chOff x="194338" y="4042442"/>
            <a:chExt cx="12193270" cy="1412875"/>
          </a:xfrm>
        </p:grpSpPr>
        <p:grpSp>
          <p:nvGrpSpPr>
            <p:cNvPr id="3" name="object 4">
              <a:extLst>
                <a:ext uri="{FF2B5EF4-FFF2-40B4-BE49-F238E27FC236}">
                  <a16:creationId xmlns:a16="http://schemas.microsoft.com/office/drawing/2014/main" id="{64849C2A-2FB7-C8A6-2B14-D3CBE41EA259}"/>
                </a:ext>
              </a:extLst>
            </p:cNvPr>
            <p:cNvGrpSpPr/>
            <p:nvPr/>
          </p:nvGrpSpPr>
          <p:grpSpPr>
            <a:xfrm>
              <a:off x="194338" y="4042442"/>
              <a:ext cx="12193270" cy="1412875"/>
              <a:chOff x="152400" y="5382549"/>
              <a:chExt cx="12193270" cy="1412875"/>
            </a:xfrm>
          </p:grpSpPr>
          <p:sp>
            <p:nvSpPr>
              <p:cNvPr id="8" name="object 5">
                <a:extLst>
                  <a:ext uri="{FF2B5EF4-FFF2-40B4-BE49-F238E27FC236}">
                    <a16:creationId xmlns:a16="http://schemas.microsoft.com/office/drawing/2014/main" id="{52C23435-315E-4500-2C27-C659C9CED273}"/>
                  </a:ext>
                </a:extLst>
              </p:cNvPr>
              <p:cNvSpPr/>
              <p:nvPr/>
            </p:nvSpPr>
            <p:spPr>
              <a:xfrm>
                <a:off x="152400" y="5382549"/>
                <a:ext cx="12193270" cy="1412875"/>
              </a:xfrm>
              <a:custGeom>
                <a:avLst/>
                <a:gdLst/>
                <a:ahLst/>
                <a:cxnLst/>
                <a:rect l="l" t="t" r="r" b="b"/>
                <a:pathLst>
                  <a:path w="12193270" h="1412875">
                    <a:moveTo>
                      <a:pt x="12193206" y="0"/>
                    </a:moveTo>
                    <a:lnTo>
                      <a:pt x="0" y="0"/>
                    </a:lnTo>
                    <a:lnTo>
                      <a:pt x="0" y="1412379"/>
                    </a:lnTo>
                    <a:lnTo>
                      <a:pt x="12193206" y="1412379"/>
                    </a:lnTo>
                    <a:lnTo>
                      <a:pt x="12193206" y="0"/>
                    </a:lnTo>
                    <a:close/>
                  </a:path>
                </a:pathLst>
              </a:custGeom>
              <a:solidFill>
                <a:srgbClr val="303974"/>
              </a:solidFill>
            </p:spPr>
            <p:txBody>
              <a:bodyPr wrap="square" lIns="0" tIns="0" rIns="0" bIns="0" rtlCol="0"/>
              <a:lstStyle/>
              <a:p>
                <a:endParaRPr dirty="0"/>
              </a:p>
            </p:txBody>
          </p:sp>
          <p:pic>
            <p:nvPicPr>
              <p:cNvPr id="9" name="object 6">
                <a:extLst>
                  <a:ext uri="{FF2B5EF4-FFF2-40B4-BE49-F238E27FC236}">
                    <a16:creationId xmlns:a16="http://schemas.microsoft.com/office/drawing/2014/main" id="{4995BDD1-5B55-756D-E8E1-955605A7FCB1}"/>
                  </a:ext>
                </a:extLst>
              </p:cNvPr>
              <p:cNvPicPr/>
              <p:nvPr/>
            </p:nvPicPr>
            <p:blipFill>
              <a:blip r:embed="rId3" cstate="print"/>
              <a:stretch>
                <a:fillRect/>
              </a:stretch>
            </p:blipFill>
            <p:spPr>
              <a:xfrm>
                <a:off x="10214612" y="6471742"/>
                <a:ext cx="724651" cy="73078"/>
              </a:xfrm>
              <a:prstGeom prst="rect">
                <a:avLst/>
              </a:prstGeom>
            </p:spPr>
          </p:pic>
          <p:pic>
            <p:nvPicPr>
              <p:cNvPr id="10" name="object 7">
                <a:extLst>
                  <a:ext uri="{FF2B5EF4-FFF2-40B4-BE49-F238E27FC236}">
                    <a16:creationId xmlns:a16="http://schemas.microsoft.com/office/drawing/2014/main" id="{E93AFB00-A23D-6302-CD7E-1454A8FBADF7}"/>
                  </a:ext>
                </a:extLst>
              </p:cNvPr>
              <p:cNvPicPr/>
              <p:nvPr/>
            </p:nvPicPr>
            <p:blipFill>
              <a:blip r:embed="rId4" cstate="print"/>
              <a:stretch>
                <a:fillRect/>
              </a:stretch>
            </p:blipFill>
            <p:spPr>
              <a:xfrm>
                <a:off x="10213799" y="6302100"/>
                <a:ext cx="724498" cy="73925"/>
              </a:xfrm>
              <a:prstGeom prst="rect">
                <a:avLst/>
              </a:prstGeom>
            </p:spPr>
          </p:pic>
          <p:pic>
            <p:nvPicPr>
              <p:cNvPr id="12" name="object 8">
                <a:extLst>
                  <a:ext uri="{FF2B5EF4-FFF2-40B4-BE49-F238E27FC236}">
                    <a16:creationId xmlns:a16="http://schemas.microsoft.com/office/drawing/2014/main" id="{8D1DC734-1232-8E1F-6501-64B322F0575E}"/>
                  </a:ext>
                </a:extLst>
              </p:cNvPr>
              <p:cNvPicPr/>
              <p:nvPr/>
            </p:nvPicPr>
            <p:blipFill>
              <a:blip r:embed="rId5" cstate="print"/>
              <a:stretch>
                <a:fillRect/>
              </a:stretch>
            </p:blipFill>
            <p:spPr>
              <a:xfrm>
                <a:off x="9768599" y="5772995"/>
                <a:ext cx="1049072" cy="428635"/>
              </a:xfrm>
              <a:prstGeom prst="rect">
                <a:avLst/>
              </a:prstGeom>
            </p:spPr>
          </p:pic>
          <p:sp>
            <p:nvSpPr>
              <p:cNvPr id="13" name="object 9">
                <a:extLst>
                  <a:ext uri="{FF2B5EF4-FFF2-40B4-BE49-F238E27FC236}">
                    <a16:creationId xmlns:a16="http://schemas.microsoft.com/office/drawing/2014/main" id="{D2080C62-11B0-9200-AD48-458B96215D61}"/>
                  </a:ext>
                </a:extLst>
              </p:cNvPr>
              <p:cNvSpPr/>
              <p:nvPr/>
            </p:nvSpPr>
            <p:spPr>
              <a:xfrm>
                <a:off x="10212832" y="6252959"/>
                <a:ext cx="726440" cy="168910"/>
              </a:xfrm>
              <a:custGeom>
                <a:avLst/>
                <a:gdLst/>
                <a:ahLst/>
                <a:cxnLst/>
                <a:rect l="l" t="t" r="r" b="b"/>
                <a:pathLst>
                  <a:path w="726440" h="168910">
                    <a:moveTo>
                      <a:pt x="725462" y="0"/>
                    </a:moveTo>
                    <a:lnTo>
                      <a:pt x="482" y="0"/>
                    </a:lnTo>
                    <a:lnTo>
                      <a:pt x="482" y="3175"/>
                    </a:lnTo>
                    <a:lnTo>
                      <a:pt x="725462" y="3175"/>
                    </a:lnTo>
                    <a:lnTo>
                      <a:pt x="725462" y="0"/>
                    </a:lnTo>
                    <a:close/>
                  </a:path>
                  <a:path w="726440" h="168910">
                    <a:moveTo>
                      <a:pt x="726440" y="165417"/>
                    </a:moveTo>
                    <a:lnTo>
                      <a:pt x="0" y="165417"/>
                    </a:lnTo>
                    <a:lnTo>
                      <a:pt x="0" y="168605"/>
                    </a:lnTo>
                    <a:lnTo>
                      <a:pt x="726440" y="168605"/>
                    </a:lnTo>
                    <a:lnTo>
                      <a:pt x="726440" y="165417"/>
                    </a:lnTo>
                    <a:close/>
                  </a:path>
                </a:pathLst>
              </a:custGeom>
              <a:solidFill>
                <a:srgbClr val="FFFFFF"/>
              </a:solidFill>
            </p:spPr>
            <p:txBody>
              <a:bodyPr wrap="square" lIns="0" tIns="0" rIns="0" bIns="0" rtlCol="0"/>
              <a:lstStyle/>
              <a:p>
                <a:endParaRPr/>
              </a:p>
            </p:txBody>
          </p:sp>
          <p:pic>
            <p:nvPicPr>
              <p:cNvPr id="14" name="object 10">
                <a:extLst>
                  <a:ext uri="{FF2B5EF4-FFF2-40B4-BE49-F238E27FC236}">
                    <a16:creationId xmlns:a16="http://schemas.microsoft.com/office/drawing/2014/main" id="{DDC582ED-0077-7298-0BAA-65C6D76AABC2}"/>
                  </a:ext>
                </a:extLst>
              </p:cNvPr>
              <p:cNvPicPr/>
              <p:nvPr/>
            </p:nvPicPr>
            <p:blipFill>
              <a:blip r:embed="rId6" cstate="print"/>
              <a:stretch>
                <a:fillRect/>
              </a:stretch>
            </p:blipFill>
            <p:spPr>
              <a:xfrm>
                <a:off x="11167171" y="5843959"/>
                <a:ext cx="583313" cy="629890"/>
              </a:xfrm>
              <a:prstGeom prst="rect">
                <a:avLst/>
              </a:prstGeom>
            </p:spPr>
          </p:pic>
        </p:grpSp>
        <p:sp>
          <p:nvSpPr>
            <p:cNvPr id="4" name="TextBox 3">
              <a:extLst>
                <a:ext uri="{FF2B5EF4-FFF2-40B4-BE49-F238E27FC236}">
                  <a16:creationId xmlns:a16="http://schemas.microsoft.com/office/drawing/2014/main" id="{DDC1AC82-9FF9-DDA8-8FC4-04590AEF26D8}"/>
                </a:ext>
              </a:extLst>
            </p:cNvPr>
            <p:cNvSpPr txBox="1"/>
            <p:nvPr/>
          </p:nvSpPr>
          <p:spPr>
            <a:xfrm>
              <a:off x="3048000" y="4419600"/>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7" name="Picture 6">
              <a:extLst>
                <a:ext uri="{FF2B5EF4-FFF2-40B4-BE49-F238E27FC236}">
                  <a16:creationId xmlns:a16="http://schemas.microsoft.com/office/drawing/2014/main" id="{13AFA747-8BF2-1251-BBA7-5E470BB78B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46" y="4139099"/>
              <a:ext cx="2292792" cy="1118701"/>
            </a:xfrm>
            <a:prstGeom prst="rect">
              <a:avLst/>
            </a:prstGeom>
          </p:spPr>
        </p:pic>
      </p:grpSp>
    </p:spTree>
    <p:extLst>
      <p:ext uri="{BB962C8B-B14F-4D97-AF65-F5344CB8AC3E}">
        <p14:creationId xmlns:p14="http://schemas.microsoft.com/office/powerpoint/2010/main" val="163572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46CE7D5-CF57-46EF-B807-FDD0502418D4}" type="datetimeFigureOut">
              <a:rPr lang="en-US" smtClean="0"/>
              <a:pPr/>
              <a:t>7/20/2026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661" r:id="rId3"/>
    <p:sldLayoutId id="2147483822" r:id="rId4"/>
    <p:sldLayoutId id="2147483833" r:id="rId5"/>
    <p:sldLayoutId id="2147483821" r:id="rId6"/>
    <p:sldLayoutId id="2147483823" r:id="rId7"/>
    <p:sldLayoutId id="2147483834" r:id="rId8"/>
    <p:sldLayoutId id="2147483820" r:id="rId9"/>
    <p:sldLayoutId id="2147483824" r:id="rId10"/>
    <p:sldLayoutId id="2147483835" r:id="rId11"/>
    <p:sldLayoutId id="2147483819" r:id="rId12"/>
    <p:sldLayoutId id="2147483818" r:id="rId13"/>
    <p:sldLayoutId id="2147483825" r:id="rId14"/>
    <p:sldLayoutId id="2147483836" r:id="rId15"/>
    <p:sldLayoutId id="2147483794" r:id="rId16"/>
    <p:sldLayoutId id="2147483795" r:id="rId17"/>
    <p:sldLayoutId id="2147483796" r:id="rId18"/>
    <p:sldLayoutId id="2147483797" r:id="rId19"/>
    <p:sldLayoutId id="2147483707" r:id="rId20"/>
    <p:sldLayoutId id="2147483798" r:id="rId21"/>
    <p:sldLayoutId id="2147483799" r:id="rId22"/>
    <p:sldLayoutId id="2147483826" r:id="rId23"/>
    <p:sldLayoutId id="2147483813" r:id="rId24"/>
    <p:sldLayoutId id="2147483802" r:id="rId25"/>
    <p:sldLayoutId id="2147483803" r:id="rId26"/>
    <p:sldLayoutId id="2147483804" r:id="rId27"/>
    <p:sldLayoutId id="2147483805" r:id="rId28"/>
    <p:sldLayoutId id="2147483827" r:id="rId29"/>
    <p:sldLayoutId id="2147483806" r:id="rId30"/>
    <p:sldLayoutId id="2147483828" r:id="rId31"/>
    <p:sldLayoutId id="2147483807" r:id="rId32"/>
    <p:sldLayoutId id="2147483808" r:id="rId33"/>
    <p:sldLayoutId id="2147483812" r:id="rId34"/>
    <p:sldLayoutId id="2147483832" r:id="rId35"/>
    <p:sldLayoutId id="2147483831" r:id="rId36"/>
    <p:sldLayoutId id="2147483829" r:id="rId37"/>
    <p:sldLayoutId id="2147483830" r:id="rId38"/>
    <p:sldLayoutId id="2147483811" r:id="rId39"/>
    <p:sldLayoutId id="2147483809" r:id="rId40"/>
    <p:sldLayoutId id="2147483837" r:id="rId41"/>
    <p:sldLayoutId id="2147483838" r:id="rId42"/>
    <p:sldLayoutId id="2147483839" r:id="rId43"/>
    <p:sldLayoutId id="2147483840" r:id="rId4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0.xml.rels><?xml version="1.0" encoding="UTF-8" standalone="yes"?>
<Relationships xmlns="http://schemas.openxmlformats.org/package/2006/relationships"><Relationship Id="rId3" Type="http://schemas.openxmlformats.org/officeDocument/2006/relationships/hyperlink" Target="https://pure.qub.ac.uk/en/publications/older-peoples-social-work-safe-staffing-supply-and-workforce-dem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ure.ulster.ac.uk/ws/portalfiles/portal/164928887/REPORT_ONE_Safe_Staffing_Research_and_Policy_Development_in_Older_People_s_Social_Work_Children_s_Services_3_.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2.sv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4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5.png"/><Relationship Id="rId4" Type="http://schemas.openxmlformats.org/officeDocument/2006/relationships/image" Target="../media/image65.pn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hyperlink" Target="https://learningzone.niscc.info/leadership-in-social-work-in-northern-irelan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learningzone.niscc.info/leadership-in-social-work-in-northern-ireland/" TargetMode="Externa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4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83.png"/><Relationship Id="rId7" Type="http://schemas.openxmlformats.org/officeDocument/2006/relationships/image" Target="../media/image69.png"/><Relationship Id="rId2" Type="http://schemas.openxmlformats.org/officeDocument/2006/relationships/image" Target="../media/image82.png"/><Relationship Id="rId1" Type="http://schemas.openxmlformats.org/officeDocument/2006/relationships/slideLayout" Target="../slideLayouts/slideLayout42.xml"/><Relationship Id="rId6" Type="http://schemas.openxmlformats.org/officeDocument/2006/relationships/image" Target="../media/image68.png"/><Relationship Id="rId11" Type="http://schemas.openxmlformats.org/officeDocument/2006/relationships/hyperlink" Target="https://learningzone.niscc.info/leadership-in-social-work-in-northern-ireland/" TargetMode="External"/><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84.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ure.qub.ac.uk/en/publications/older-peoples-social-work-safe-staffing-supply-and-workforce-dema/" TargetMode="External"/><Relationship Id="rId2" Type="http://schemas.openxmlformats.org/officeDocument/2006/relationships/hyperlink" Target="https://www.socialworktoday.com/archive/exc_040714.shtml" TargetMode="External"/><Relationship Id="rId1" Type="http://schemas.openxmlformats.org/officeDocument/2006/relationships/slideLayout" Target="../slideLayouts/slideLayout34.xml"/><Relationship Id="rId4" Type="http://schemas.openxmlformats.org/officeDocument/2006/relationships/hyperlink" Target="https://pure.ulster.ac.uk/ws/portalfiles/portal/164928887/REPORT_ONE_Safe_Staffing_Research_and_Policy_Development_in_Older_People_s_Social_Work_Children_s_Services_3_.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ocialwork.tulane.edu/blog/transformative-leadership/" TargetMode="External"/><Relationship Id="rId2" Type="http://schemas.openxmlformats.org/officeDocument/2006/relationships/hyperlink" Target="https://academic.oup.com/bjsw/article/55/8/3935/8203661" TargetMode="External"/><Relationship Id="rId1" Type="http://schemas.openxmlformats.org/officeDocument/2006/relationships/slideLayout" Target="../slideLayouts/slideLayout34.xml"/><Relationship Id="rId5" Type="http://schemas.openxmlformats.org/officeDocument/2006/relationships/hyperlink" Target="https://www.health-ni.gov.uk/publications/improving-and-safeguarding-social-wellbeing-strategy-social-work-northern-ireland" TargetMode="External"/><Relationship Id="rId4" Type="http://schemas.openxmlformats.org/officeDocument/2006/relationships/hyperlink" Target="https://www.iriss.org.uk/sites/default/files/2024-02/iriss-sws-leadership-social-work.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niscc.info/app/uploads/2022/09/Social-Work-Leadership-Framework-final-version-15-April-22.pdf" TargetMode="External"/><Relationship Id="rId2" Type="http://schemas.openxmlformats.org/officeDocument/2006/relationships/hyperlink" Target="https://www.health-ni.gov.uk/publications/improving-and-safeguarding-social-wellbeing-strategy-social-work-northern-ireland"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03974"/>
          </a:solidFill>
        </p:spPr>
        <p:txBody>
          <a:bodyPr wrap="square" lIns="0" tIns="0" rIns="0" bIns="0" rtlCol="0"/>
          <a:lstStyle/>
          <a:p>
            <a:endParaRPr/>
          </a:p>
        </p:txBody>
      </p:sp>
      <p:grpSp>
        <p:nvGrpSpPr>
          <p:cNvPr id="3" name="object 3"/>
          <p:cNvGrpSpPr/>
          <p:nvPr/>
        </p:nvGrpSpPr>
        <p:grpSpPr>
          <a:xfrm>
            <a:off x="6675894" y="0"/>
            <a:ext cx="5517515" cy="6858000"/>
            <a:chOff x="6675894" y="0"/>
            <a:chExt cx="5517515" cy="6858000"/>
          </a:xfrm>
        </p:grpSpPr>
        <p:sp>
          <p:nvSpPr>
            <p:cNvPr id="4" name="object 4"/>
            <p:cNvSpPr/>
            <p:nvPr/>
          </p:nvSpPr>
          <p:spPr>
            <a:xfrm>
              <a:off x="10628974" y="0"/>
              <a:ext cx="1564640" cy="1564640"/>
            </a:xfrm>
            <a:custGeom>
              <a:avLst/>
              <a:gdLst/>
              <a:ahLst/>
              <a:cxnLst/>
              <a:rect l="l" t="t" r="r" b="b"/>
              <a:pathLst>
                <a:path w="1564640" h="1564640">
                  <a:moveTo>
                    <a:pt x="113385" y="0"/>
                  </a:moveTo>
                  <a:lnTo>
                    <a:pt x="0" y="0"/>
                  </a:lnTo>
                  <a:lnTo>
                    <a:pt x="1564233" y="1564233"/>
                  </a:lnTo>
                  <a:lnTo>
                    <a:pt x="1564233" y="1450848"/>
                  </a:lnTo>
                  <a:lnTo>
                    <a:pt x="113385" y="0"/>
                  </a:lnTo>
                  <a:close/>
                </a:path>
              </a:pathLst>
            </a:custGeom>
            <a:solidFill>
              <a:srgbClr val="A54399"/>
            </a:solidFill>
          </p:spPr>
          <p:txBody>
            <a:bodyPr wrap="square" lIns="0" tIns="0" rIns="0" bIns="0" rtlCol="0"/>
            <a:lstStyle/>
            <a:p>
              <a:endParaRPr/>
            </a:p>
          </p:txBody>
        </p:sp>
        <p:sp>
          <p:nvSpPr>
            <p:cNvPr id="5" name="object 5"/>
            <p:cNvSpPr/>
            <p:nvPr/>
          </p:nvSpPr>
          <p:spPr>
            <a:xfrm>
              <a:off x="10515588" y="0"/>
              <a:ext cx="1677670" cy="1677670"/>
            </a:xfrm>
            <a:custGeom>
              <a:avLst/>
              <a:gdLst/>
              <a:ahLst/>
              <a:cxnLst/>
              <a:rect l="l" t="t" r="r" b="b"/>
              <a:pathLst>
                <a:path w="1677670" h="1677670">
                  <a:moveTo>
                    <a:pt x="113385" y="0"/>
                  </a:moveTo>
                  <a:lnTo>
                    <a:pt x="0" y="0"/>
                  </a:lnTo>
                  <a:lnTo>
                    <a:pt x="1677619" y="1677619"/>
                  </a:lnTo>
                  <a:lnTo>
                    <a:pt x="1677619" y="1564233"/>
                  </a:lnTo>
                  <a:lnTo>
                    <a:pt x="113385" y="0"/>
                  </a:lnTo>
                  <a:close/>
                </a:path>
              </a:pathLst>
            </a:custGeom>
            <a:solidFill>
              <a:srgbClr val="1C92D1"/>
            </a:solidFill>
          </p:spPr>
          <p:txBody>
            <a:bodyPr wrap="square" lIns="0" tIns="0" rIns="0" bIns="0" rtlCol="0"/>
            <a:lstStyle/>
            <a:p>
              <a:endParaRPr/>
            </a:p>
          </p:txBody>
        </p:sp>
        <p:sp>
          <p:nvSpPr>
            <p:cNvPr id="6" name="object 6"/>
            <p:cNvSpPr/>
            <p:nvPr/>
          </p:nvSpPr>
          <p:spPr>
            <a:xfrm>
              <a:off x="10402203" y="0"/>
              <a:ext cx="1791335" cy="1791335"/>
            </a:xfrm>
            <a:custGeom>
              <a:avLst/>
              <a:gdLst/>
              <a:ahLst/>
              <a:cxnLst/>
              <a:rect l="l" t="t" r="r" b="b"/>
              <a:pathLst>
                <a:path w="1791334" h="1791335">
                  <a:moveTo>
                    <a:pt x="113385" y="0"/>
                  </a:moveTo>
                  <a:lnTo>
                    <a:pt x="0" y="0"/>
                  </a:lnTo>
                  <a:lnTo>
                    <a:pt x="1791004" y="1791004"/>
                  </a:lnTo>
                  <a:lnTo>
                    <a:pt x="1791004" y="1677619"/>
                  </a:lnTo>
                  <a:lnTo>
                    <a:pt x="113385" y="0"/>
                  </a:lnTo>
                  <a:close/>
                </a:path>
              </a:pathLst>
            </a:custGeom>
            <a:solidFill>
              <a:srgbClr val="F16B8F"/>
            </a:solidFill>
          </p:spPr>
          <p:txBody>
            <a:bodyPr wrap="square" lIns="0" tIns="0" rIns="0" bIns="0" rtlCol="0"/>
            <a:lstStyle/>
            <a:p>
              <a:endParaRPr/>
            </a:p>
          </p:txBody>
        </p:sp>
        <p:sp>
          <p:nvSpPr>
            <p:cNvPr id="7" name="object 7"/>
            <p:cNvSpPr/>
            <p:nvPr/>
          </p:nvSpPr>
          <p:spPr>
            <a:xfrm>
              <a:off x="10288817" y="0"/>
              <a:ext cx="1905000" cy="1905000"/>
            </a:xfrm>
            <a:custGeom>
              <a:avLst/>
              <a:gdLst/>
              <a:ahLst/>
              <a:cxnLst/>
              <a:rect l="l" t="t" r="r" b="b"/>
              <a:pathLst>
                <a:path w="1905000" h="1905000">
                  <a:moveTo>
                    <a:pt x="113385" y="0"/>
                  </a:moveTo>
                  <a:lnTo>
                    <a:pt x="0" y="0"/>
                  </a:lnTo>
                  <a:lnTo>
                    <a:pt x="1904390" y="1904390"/>
                  </a:lnTo>
                  <a:lnTo>
                    <a:pt x="1904390" y="1791004"/>
                  </a:lnTo>
                  <a:lnTo>
                    <a:pt x="113385" y="0"/>
                  </a:lnTo>
                  <a:close/>
                </a:path>
              </a:pathLst>
            </a:custGeom>
            <a:solidFill>
              <a:srgbClr val="F7974A"/>
            </a:solidFill>
          </p:spPr>
          <p:txBody>
            <a:bodyPr wrap="square" lIns="0" tIns="0" rIns="0" bIns="0" rtlCol="0"/>
            <a:lstStyle/>
            <a:p>
              <a:endParaRPr/>
            </a:p>
          </p:txBody>
        </p:sp>
        <p:pic>
          <p:nvPicPr>
            <p:cNvPr id="8" name="object 8"/>
            <p:cNvPicPr/>
            <p:nvPr/>
          </p:nvPicPr>
          <p:blipFill>
            <a:blip r:embed="rId2" cstate="print"/>
            <a:stretch>
              <a:fillRect/>
            </a:stretch>
          </p:blipFill>
          <p:spPr>
            <a:xfrm>
              <a:off x="6675894" y="0"/>
              <a:ext cx="5517311" cy="6858000"/>
            </a:xfrm>
            <a:prstGeom prst="rect">
              <a:avLst/>
            </a:prstGeom>
          </p:spPr>
        </p:pic>
      </p:grpSp>
      <p:sp>
        <p:nvSpPr>
          <p:cNvPr id="9" name="object 9"/>
          <p:cNvSpPr txBox="1"/>
          <p:nvPr/>
        </p:nvSpPr>
        <p:spPr>
          <a:xfrm>
            <a:off x="511967" y="3797751"/>
            <a:ext cx="6013524" cy="947054"/>
          </a:xfrm>
          <a:prstGeom prst="rect">
            <a:avLst/>
          </a:prstGeom>
        </p:spPr>
        <p:txBody>
          <a:bodyPr vert="horz" wrap="square" lIns="0" tIns="84455" rIns="0" bIns="0" rtlCol="0">
            <a:spAutoFit/>
          </a:bodyPr>
          <a:lstStyle/>
          <a:p>
            <a:pPr marL="12700">
              <a:lnSpc>
                <a:spcPct val="100000"/>
              </a:lnSpc>
              <a:spcBef>
                <a:spcPts val="665"/>
              </a:spcBef>
            </a:pPr>
            <a:r>
              <a:rPr lang="en-IE" sz="2800" b="1" spc="165" dirty="0">
                <a:solidFill>
                  <a:srgbClr val="FFFFFF"/>
                </a:solidFill>
                <a:latin typeface="Arial"/>
                <a:cs typeface="Arial"/>
              </a:rPr>
              <a:t>Social Work Leadership Framework: Dissemination </a:t>
            </a:r>
            <a:endParaRPr sz="2800" dirty="0">
              <a:latin typeface="Arial"/>
              <a:cs typeface="Arial"/>
            </a:endParaRPr>
          </a:p>
        </p:txBody>
      </p:sp>
      <p:pic>
        <p:nvPicPr>
          <p:cNvPr id="10" name="object 10"/>
          <p:cNvPicPr/>
          <p:nvPr/>
        </p:nvPicPr>
        <p:blipFill>
          <a:blip r:embed="rId3" cstate="print"/>
          <a:stretch>
            <a:fillRect/>
          </a:stretch>
        </p:blipFill>
        <p:spPr>
          <a:xfrm>
            <a:off x="1239329" y="6471742"/>
            <a:ext cx="724650" cy="73078"/>
          </a:xfrm>
          <a:prstGeom prst="rect">
            <a:avLst/>
          </a:prstGeom>
        </p:spPr>
      </p:pic>
      <p:pic>
        <p:nvPicPr>
          <p:cNvPr id="11" name="object 11"/>
          <p:cNvPicPr/>
          <p:nvPr/>
        </p:nvPicPr>
        <p:blipFill>
          <a:blip r:embed="rId4" cstate="print"/>
          <a:stretch>
            <a:fillRect/>
          </a:stretch>
        </p:blipFill>
        <p:spPr>
          <a:xfrm>
            <a:off x="793316" y="5772995"/>
            <a:ext cx="1049070" cy="428635"/>
          </a:xfrm>
          <a:prstGeom prst="rect">
            <a:avLst/>
          </a:prstGeom>
        </p:spPr>
      </p:pic>
      <p:sp>
        <p:nvSpPr>
          <p:cNvPr id="12" name="object 12"/>
          <p:cNvSpPr/>
          <p:nvPr/>
        </p:nvSpPr>
        <p:spPr>
          <a:xfrm>
            <a:off x="1238021" y="6252946"/>
            <a:ext cx="725170" cy="3810"/>
          </a:xfrm>
          <a:custGeom>
            <a:avLst/>
            <a:gdLst/>
            <a:ahLst/>
            <a:cxnLst/>
            <a:rect l="l" t="t" r="r" b="b"/>
            <a:pathLst>
              <a:path w="725169" h="3810">
                <a:moveTo>
                  <a:pt x="724992" y="0"/>
                </a:moveTo>
                <a:lnTo>
                  <a:pt x="0" y="0"/>
                </a:lnTo>
                <a:lnTo>
                  <a:pt x="0" y="3187"/>
                </a:lnTo>
                <a:lnTo>
                  <a:pt x="724992" y="3187"/>
                </a:lnTo>
                <a:lnTo>
                  <a:pt x="724992" y="0"/>
                </a:lnTo>
                <a:close/>
              </a:path>
            </a:pathLst>
          </a:custGeom>
          <a:solidFill>
            <a:srgbClr val="FFFFFF"/>
          </a:solidFill>
        </p:spPr>
        <p:txBody>
          <a:bodyPr wrap="square" lIns="0" tIns="0" rIns="0" bIns="0" rtlCol="0"/>
          <a:lstStyle/>
          <a:p>
            <a:endParaRPr/>
          </a:p>
        </p:txBody>
      </p:sp>
      <p:grpSp>
        <p:nvGrpSpPr>
          <p:cNvPr id="13" name="object 13"/>
          <p:cNvGrpSpPr/>
          <p:nvPr/>
        </p:nvGrpSpPr>
        <p:grpSpPr>
          <a:xfrm>
            <a:off x="1237551" y="6302100"/>
            <a:ext cx="726440" cy="120014"/>
            <a:chOff x="1237551" y="6302100"/>
            <a:chExt cx="726440" cy="120014"/>
          </a:xfrm>
        </p:grpSpPr>
        <p:pic>
          <p:nvPicPr>
            <p:cNvPr id="14" name="object 14"/>
            <p:cNvPicPr/>
            <p:nvPr/>
          </p:nvPicPr>
          <p:blipFill>
            <a:blip r:embed="rId5" cstate="print"/>
            <a:stretch>
              <a:fillRect/>
            </a:stretch>
          </p:blipFill>
          <p:spPr>
            <a:xfrm>
              <a:off x="1238515" y="6302100"/>
              <a:ext cx="724498" cy="73925"/>
            </a:xfrm>
            <a:prstGeom prst="rect">
              <a:avLst/>
            </a:prstGeom>
          </p:spPr>
        </p:pic>
        <p:sp>
          <p:nvSpPr>
            <p:cNvPr id="15" name="object 15"/>
            <p:cNvSpPr/>
            <p:nvPr/>
          </p:nvSpPr>
          <p:spPr>
            <a:xfrm>
              <a:off x="1237551" y="6418376"/>
              <a:ext cx="726440" cy="3810"/>
            </a:xfrm>
            <a:custGeom>
              <a:avLst/>
              <a:gdLst/>
              <a:ahLst/>
              <a:cxnLst/>
              <a:rect l="l" t="t" r="r" b="b"/>
              <a:pathLst>
                <a:path w="726439" h="3810">
                  <a:moveTo>
                    <a:pt x="726439" y="0"/>
                  </a:moveTo>
                  <a:lnTo>
                    <a:pt x="0" y="0"/>
                  </a:lnTo>
                  <a:lnTo>
                    <a:pt x="0" y="3187"/>
                  </a:lnTo>
                  <a:lnTo>
                    <a:pt x="726439" y="3187"/>
                  </a:lnTo>
                  <a:lnTo>
                    <a:pt x="726439" y="0"/>
                  </a:lnTo>
                  <a:close/>
                </a:path>
              </a:pathLst>
            </a:custGeom>
            <a:solidFill>
              <a:srgbClr val="FFFFFF"/>
            </a:solidFill>
          </p:spPr>
          <p:txBody>
            <a:bodyPr wrap="square" lIns="0" tIns="0" rIns="0" bIns="0" rtlCol="0"/>
            <a:lstStyle/>
            <a:p>
              <a:endParaRPr/>
            </a:p>
          </p:txBody>
        </p:sp>
      </p:grpSp>
      <p:pic>
        <p:nvPicPr>
          <p:cNvPr id="16" name="object 16"/>
          <p:cNvPicPr/>
          <p:nvPr/>
        </p:nvPicPr>
        <p:blipFill>
          <a:blip r:embed="rId6" cstate="print"/>
          <a:stretch>
            <a:fillRect/>
          </a:stretch>
        </p:blipFill>
        <p:spPr>
          <a:xfrm>
            <a:off x="2191887" y="5843959"/>
            <a:ext cx="583316" cy="629890"/>
          </a:xfrm>
          <a:prstGeom prst="rect">
            <a:avLst/>
          </a:prstGeom>
        </p:spPr>
      </p:pic>
      <p:sp>
        <p:nvSpPr>
          <p:cNvPr id="21" name="object 21"/>
          <p:cNvSpPr/>
          <p:nvPr/>
        </p:nvSpPr>
        <p:spPr>
          <a:xfrm>
            <a:off x="542166" y="2662194"/>
            <a:ext cx="2962275" cy="246379"/>
          </a:xfrm>
          <a:custGeom>
            <a:avLst/>
            <a:gdLst/>
            <a:ahLst/>
            <a:cxnLst/>
            <a:rect l="l" t="t" r="r" b="b"/>
            <a:pathLst>
              <a:path w="2962275" h="246380">
                <a:moveTo>
                  <a:pt x="23444" y="0"/>
                </a:moveTo>
                <a:lnTo>
                  <a:pt x="14208" y="1759"/>
                </a:lnTo>
                <a:lnTo>
                  <a:pt x="6769" y="6645"/>
                </a:lnTo>
                <a:lnTo>
                  <a:pt x="1805" y="14069"/>
                </a:lnTo>
                <a:lnTo>
                  <a:pt x="0" y="23444"/>
                </a:lnTo>
                <a:lnTo>
                  <a:pt x="1805" y="32679"/>
                </a:lnTo>
                <a:lnTo>
                  <a:pt x="6769" y="40119"/>
                </a:lnTo>
                <a:lnTo>
                  <a:pt x="14208" y="45082"/>
                </a:lnTo>
                <a:lnTo>
                  <a:pt x="23444" y="46888"/>
                </a:lnTo>
                <a:lnTo>
                  <a:pt x="32870" y="45082"/>
                </a:lnTo>
                <a:lnTo>
                  <a:pt x="40408" y="40119"/>
                </a:lnTo>
                <a:lnTo>
                  <a:pt x="45407" y="32679"/>
                </a:lnTo>
                <a:lnTo>
                  <a:pt x="47218" y="23444"/>
                </a:lnTo>
                <a:lnTo>
                  <a:pt x="45407" y="14069"/>
                </a:lnTo>
                <a:lnTo>
                  <a:pt x="40408" y="6645"/>
                </a:lnTo>
                <a:lnTo>
                  <a:pt x="32870" y="1759"/>
                </a:lnTo>
                <a:lnTo>
                  <a:pt x="23444" y="0"/>
                </a:lnTo>
                <a:close/>
              </a:path>
              <a:path w="2962275" h="246380">
                <a:moveTo>
                  <a:pt x="41935" y="73964"/>
                </a:moveTo>
                <a:lnTo>
                  <a:pt x="4953" y="73964"/>
                </a:lnTo>
                <a:lnTo>
                  <a:pt x="4953" y="242366"/>
                </a:lnTo>
                <a:lnTo>
                  <a:pt x="41935" y="242366"/>
                </a:lnTo>
                <a:lnTo>
                  <a:pt x="41935" y="73964"/>
                </a:lnTo>
                <a:close/>
              </a:path>
              <a:path w="2962275" h="246380">
                <a:moveTo>
                  <a:pt x="123494" y="73964"/>
                </a:moveTo>
                <a:lnTo>
                  <a:pt x="86512" y="73964"/>
                </a:lnTo>
                <a:lnTo>
                  <a:pt x="86512" y="242366"/>
                </a:lnTo>
                <a:lnTo>
                  <a:pt x="123494" y="242366"/>
                </a:lnTo>
                <a:lnTo>
                  <a:pt x="123613" y="148590"/>
                </a:lnTo>
                <a:lnTo>
                  <a:pt x="126698" y="131435"/>
                </a:lnTo>
                <a:lnTo>
                  <a:pt x="135753" y="117675"/>
                </a:lnTo>
                <a:lnTo>
                  <a:pt x="149823" y="108806"/>
                </a:lnTo>
                <a:lnTo>
                  <a:pt x="168071" y="105664"/>
                </a:lnTo>
                <a:lnTo>
                  <a:pt x="239930" y="105664"/>
                </a:lnTo>
                <a:lnTo>
                  <a:pt x="233300" y="95427"/>
                </a:lnTo>
                <a:lnTo>
                  <a:pt x="123494" y="95427"/>
                </a:lnTo>
                <a:lnTo>
                  <a:pt x="123494" y="73964"/>
                </a:lnTo>
                <a:close/>
              </a:path>
              <a:path w="2962275" h="246380">
                <a:moveTo>
                  <a:pt x="239930" y="105664"/>
                </a:moveTo>
                <a:lnTo>
                  <a:pt x="168071" y="105664"/>
                </a:lnTo>
                <a:lnTo>
                  <a:pt x="185668" y="108806"/>
                </a:lnTo>
                <a:lnTo>
                  <a:pt x="185436" y="108806"/>
                </a:lnTo>
                <a:lnTo>
                  <a:pt x="198574" y="117468"/>
                </a:lnTo>
                <a:lnTo>
                  <a:pt x="207030" y="131017"/>
                </a:lnTo>
                <a:lnTo>
                  <a:pt x="210007" y="148590"/>
                </a:lnTo>
                <a:lnTo>
                  <a:pt x="210007" y="242366"/>
                </a:lnTo>
                <a:lnTo>
                  <a:pt x="246989" y="242366"/>
                </a:lnTo>
                <a:lnTo>
                  <a:pt x="246989" y="136372"/>
                </a:lnTo>
                <a:lnTo>
                  <a:pt x="242186" y="109146"/>
                </a:lnTo>
                <a:lnTo>
                  <a:pt x="239930" y="105664"/>
                </a:lnTo>
                <a:close/>
              </a:path>
              <a:path w="2962275" h="246380">
                <a:moveTo>
                  <a:pt x="180289" y="70002"/>
                </a:moveTo>
                <a:lnTo>
                  <a:pt x="163289" y="71653"/>
                </a:lnTo>
                <a:lnTo>
                  <a:pt x="148053" y="76523"/>
                </a:lnTo>
                <a:lnTo>
                  <a:pt x="134737" y="84489"/>
                </a:lnTo>
                <a:lnTo>
                  <a:pt x="123494" y="95427"/>
                </a:lnTo>
                <a:lnTo>
                  <a:pt x="233300" y="95427"/>
                </a:lnTo>
                <a:lnTo>
                  <a:pt x="228622" y="88204"/>
                </a:lnTo>
                <a:lnTo>
                  <a:pt x="207566" y="74754"/>
                </a:lnTo>
                <a:lnTo>
                  <a:pt x="180289" y="70002"/>
                </a:lnTo>
                <a:close/>
              </a:path>
              <a:path w="2962275" h="246380">
                <a:moveTo>
                  <a:pt x="409105" y="14528"/>
                </a:moveTo>
                <a:lnTo>
                  <a:pt x="369150" y="14528"/>
                </a:lnTo>
                <a:lnTo>
                  <a:pt x="369150" y="242366"/>
                </a:lnTo>
                <a:lnTo>
                  <a:pt x="408444" y="242366"/>
                </a:lnTo>
                <a:lnTo>
                  <a:pt x="408444" y="81229"/>
                </a:lnTo>
                <a:lnTo>
                  <a:pt x="456260" y="81229"/>
                </a:lnTo>
                <a:lnTo>
                  <a:pt x="409105" y="14528"/>
                </a:lnTo>
                <a:close/>
              </a:path>
              <a:path w="2962275" h="246380">
                <a:moveTo>
                  <a:pt x="456260" y="81229"/>
                </a:moveTo>
                <a:lnTo>
                  <a:pt x="408444" y="81229"/>
                </a:lnTo>
                <a:lnTo>
                  <a:pt x="522363" y="242366"/>
                </a:lnTo>
                <a:lnTo>
                  <a:pt x="562317" y="242366"/>
                </a:lnTo>
                <a:lnTo>
                  <a:pt x="562317" y="175666"/>
                </a:lnTo>
                <a:lnTo>
                  <a:pt x="523024" y="175666"/>
                </a:lnTo>
                <a:lnTo>
                  <a:pt x="456260" y="81229"/>
                </a:lnTo>
                <a:close/>
              </a:path>
              <a:path w="2962275" h="246380">
                <a:moveTo>
                  <a:pt x="562317" y="14528"/>
                </a:moveTo>
                <a:lnTo>
                  <a:pt x="523024" y="14528"/>
                </a:lnTo>
                <a:lnTo>
                  <a:pt x="523024" y="175666"/>
                </a:lnTo>
                <a:lnTo>
                  <a:pt x="562317" y="175666"/>
                </a:lnTo>
                <a:lnTo>
                  <a:pt x="562317" y="14528"/>
                </a:lnTo>
                <a:close/>
              </a:path>
              <a:path w="2962275" h="246380">
                <a:moveTo>
                  <a:pt x="688784" y="70002"/>
                </a:moveTo>
                <a:lnTo>
                  <a:pt x="652968" y="76719"/>
                </a:lnTo>
                <a:lnTo>
                  <a:pt x="624395" y="95262"/>
                </a:lnTo>
                <a:lnTo>
                  <a:pt x="605481" y="123216"/>
                </a:lnTo>
                <a:lnTo>
                  <a:pt x="598639" y="158165"/>
                </a:lnTo>
                <a:lnTo>
                  <a:pt x="605481" y="193115"/>
                </a:lnTo>
                <a:lnTo>
                  <a:pt x="624395" y="221068"/>
                </a:lnTo>
                <a:lnTo>
                  <a:pt x="652968" y="239611"/>
                </a:lnTo>
                <a:lnTo>
                  <a:pt x="688784" y="246329"/>
                </a:lnTo>
                <a:lnTo>
                  <a:pt x="724461" y="239611"/>
                </a:lnTo>
                <a:lnTo>
                  <a:pt x="753049" y="221068"/>
                </a:lnTo>
                <a:lnTo>
                  <a:pt x="760116" y="210667"/>
                </a:lnTo>
                <a:lnTo>
                  <a:pt x="688784" y="210667"/>
                </a:lnTo>
                <a:lnTo>
                  <a:pt x="668095" y="206643"/>
                </a:lnTo>
                <a:lnTo>
                  <a:pt x="651554" y="195560"/>
                </a:lnTo>
                <a:lnTo>
                  <a:pt x="640585" y="178906"/>
                </a:lnTo>
                <a:lnTo>
                  <a:pt x="636612" y="158165"/>
                </a:lnTo>
                <a:lnTo>
                  <a:pt x="640585" y="137425"/>
                </a:lnTo>
                <a:lnTo>
                  <a:pt x="651554" y="120770"/>
                </a:lnTo>
                <a:lnTo>
                  <a:pt x="668095" y="109688"/>
                </a:lnTo>
                <a:lnTo>
                  <a:pt x="688784" y="105664"/>
                </a:lnTo>
                <a:lnTo>
                  <a:pt x="760116" y="105664"/>
                </a:lnTo>
                <a:lnTo>
                  <a:pt x="753049" y="95262"/>
                </a:lnTo>
                <a:lnTo>
                  <a:pt x="724461" y="76719"/>
                </a:lnTo>
                <a:lnTo>
                  <a:pt x="688784" y="70002"/>
                </a:lnTo>
                <a:close/>
              </a:path>
              <a:path w="2962275" h="246380">
                <a:moveTo>
                  <a:pt x="760116" y="105664"/>
                </a:moveTo>
                <a:lnTo>
                  <a:pt x="688784" y="105664"/>
                </a:lnTo>
                <a:lnTo>
                  <a:pt x="709422" y="109688"/>
                </a:lnTo>
                <a:lnTo>
                  <a:pt x="725849" y="120770"/>
                </a:lnTo>
                <a:lnTo>
                  <a:pt x="736704" y="137425"/>
                </a:lnTo>
                <a:lnTo>
                  <a:pt x="740625" y="158165"/>
                </a:lnTo>
                <a:lnTo>
                  <a:pt x="736704" y="178906"/>
                </a:lnTo>
                <a:lnTo>
                  <a:pt x="725849" y="195560"/>
                </a:lnTo>
                <a:lnTo>
                  <a:pt x="709422" y="206643"/>
                </a:lnTo>
                <a:lnTo>
                  <a:pt x="688784" y="210667"/>
                </a:lnTo>
                <a:lnTo>
                  <a:pt x="760116" y="210667"/>
                </a:lnTo>
                <a:lnTo>
                  <a:pt x="772041" y="193115"/>
                </a:lnTo>
                <a:lnTo>
                  <a:pt x="778929" y="158165"/>
                </a:lnTo>
                <a:lnTo>
                  <a:pt x="772041" y="123216"/>
                </a:lnTo>
                <a:lnTo>
                  <a:pt x="760116" y="105664"/>
                </a:lnTo>
                <a:close/>
              </a:path>
              <a:path w="2962275" h="246380">
                <a:moveTo>
                  <a:pt x="849261" y="73964"/>
                </a:moveTo>
                <a:lnTo>
                  <a:pt x="812279" y="73964"/>
                </a:lnTo>
                <a:lnTo>
                  <a:pt x="812279" y="242366"/>
                </a:lnTo>
                <a:lnTo>
                  <a:pt x="849261" y="242366"/>
                </a:lnTo>
                <a:lnTo>
                  <a:pt x="849261" y="160477"/>
                </a:lnTo>
                <a:lnTo>
                  <a:pt x="853069" y="139385"/>
                </a:lnTo>
                <a:lnTo>
                  <a:pt x="864120" y="123247"/>
                </a:lnTo>
                <a:lnTo>
                  <a:pt x="881858" y="112928"/>
                </a:lnTo>
                <a:lnTo>
                  <a:pt x="905725" y="109296"/>
                </a:lnTo>
                <a:lnTo>
                  <a:pt x="911669" y="109296"/>
                </a:lnTo>
                <a:lnTo>
                  <a:pt x="911669" y="102031"/>
                </a:lnTo>
                <a:lnTo>
                  <a:pt x="849261" y="102031"/>
                </a:lnTo>
                <a:lnTo>
                  <a:pt x="849261" y="73964"/>
                </a:lnTo>
                <a:close/>
              </a:path>
              <a:path w="2962275" h="246380">
                <a:moveTo>
                  <a:pt x="911669" y="71323"/>
                </a:moveTo>
                <a:lnTo>
                  <a:pt x="905725" y="71323"/>
                </a:lnTo>
                <a:lnTo>
                  <a:pt x="888730" y="73428"/>
                </a:lnTo>
                <a:lnTo>
                  <a:pt x="873531" y="79495"/>
                </a:lnTo>
                <a:lnTo>
                  <a:pt x="860313" y="89154"/>
                </a:lnTo>
                <a:lnTo>
                  <a:pt x="849261" y="102031"/>
                </a:lnTo>
                <a:lnTo>
                  <a:pt x="911669" y="102031"/>
                </a:lnTo>
                <a:lnTo>
                  <a:pt x="911669" y="71323"/>
                </a:lnTo>
                <a:close/>
              </a:path>
              <a:path w="2962275" h="246380">
                <a:moveTo>
                  <a:pt x="996200" y="107645"/>
                </a:moveTo>
                <a:lnTo>
                  <a:pt x="959218" y="107645"/>
                </a:lnTo>
                <a:lnTo>
                  <a:pt x="959218" y="190525"/>
                </a:lnTo>
                <a:lnTo>
                  <a:pt x="962886" y="212695"/>
                </a:lnTo>
                <a:lnTo>
                  <a:pt x="973705" y="228952"/>
                </a:lnTo>
                <a:lnTo>
                  <a:pt x="991397" y="238956"/>
                </a:lnTo>
                <a:lnTo>
                  <a:pt x="1015682" y="242366"/>
                </a:lnTo>
                <a:lnTo>
                  <a:pt x="1037805" y="242366"/>
                </a:lnTo>
                <a:lnTo>
                  <a:pt x="1037805" y="208356"/>
                </a:lnTo>
                <a:lnTo>
                  <a:pt x="1020965" y="208356"/>
                </a:lnTo>
                <a:lnTo>
                  <a:pt x="1010548" y="206730"/>
                </a:lnTo>
                <a:lnTo>
                  <a:pt x="1002763" y="202041"/>
                </a:lnTo>
                <a:lnTo>
                  <a:pt x="997887" y="194565"/>
                </a:lnTo>
                <a:lnTo>
                  <a:pt x="996200" y="184581"/>
                </a:lnTo>
                <a:lnTo>
                  <a:pt x="996200" y="107645"/>
                </a:lnTo>
                <a:close/>
              </a:path>
              <a:path w="2962275" h="246380">
                <a:moveTo>
                  <a:pt x="1037805" y="73964"/>
                </a:moveTo>
                <a:lnTo>
                  <a:pt x="930821" y="73964"/>
                </a:lnTo>
                <a:lnTo>
                  <a:pt x="930821" y="107645"/>
                </a:lnTo>
                <a:lnTo>
                  <a:pt x="1037805" y="107645"/>
                </a:lnTo>
                <a:lnTo>
                  <a:pt x="1037805" y="73964"/>
                </a:lnTo>
                <a:close/>
              </a:path>
              <a:path w="2962275" h="246380">
                <a:moveTo>
                  <a:pt x="996200" y="28397"/>
                </a:moveTo>
                <a:lnTo>
                  <a:pt x="961199" y="28397"/>
                </a:lnTo>
                <a:lnTo>
                  <a:pt x="961199" y="69342"/>
                </a:lnTo>
                <a:lnTo>
                  <a:pt x="956576" y="73964"/>
                </a:lnTo>
                <a:lnTo>
                  <a:pt x="996200" y="73964"/>
                </a:lnTo>
                <a:lnTo>
                  <a:pt x="996200" y="28397"/>
                </a:lnTo>
                <a:close/>
              </a:path>
              <a:path w="2962275" h="246380">
                <a:moveTo>
                  <a:pt x="1109116" y="4622"/>
                </a:moveTo>
                <a:lnTo>
                  <a:pt x="1072134" y="4622"/>
                </a:lnTo>
                <a:lnTo>
                  <a:pt x="1072134" y="242366"/>
                </a:lnTo>
                <a:lnTo>
                  <a:pt x="1109116" y="242366"/>
                </a:lnTo>
                <a:lnTo>
                  <a:pt x="1109235" y="148590"/>
                </a:lnTo>
                <a:lnTo>
                  <a:pt x="1112320" y="131435"/>
                </a:lnTo>
                <a:lnTo>
                  <a:pt x="1121375" y="117675"/>
                </a:lnTo>
                <a:lnTo>
                  <a:pt x="1135444" y="108806"/>
                </a:lnTo>
                <a:lnTo>
                  <a:pt x="1153693" y="105664"/>
                </a:lnTo>
                <a:lnTo>
                  <a:pt x="1225552" y="105664"/>
                </a:lnTo>
                <a:lnTo>
                  <a:pt x="1219563" y="96418"/>
                </a:lnTo>
                <a:lnTo>
                  <a:pt x="1109116" y="96418"/>
                </a:lnTo>
                <a:lnTo>
                  <a:pt x="1109116" y="4622"/>
                </a:lnTo>
                <a:close/>
              </a:path>
              <a:path w="2962275" h="246380">
                <a:moveTo>
                  <a:pt x="1225552" y="105664"/>
                </a:moveTo>
                <a:lnTo>
                  <a:pt x="1153693" y="105664"/>
                </a:lnTo>
                <a:lnTo>
                  <a:pt x="1171289" y="108806"/>
                </a:lnTo>
                <a:lnTo>
                  <a:pt x="1171058" y="108806"/>
                </a:lnTo>
                <a:lnTo>
                  <a:pt x="1184195" y="117468"/>
                </a:lnTo>
                <a:lnTo>
                  <a:pt x="1192651" y="131017"/>
                </a:lnTo>
                <a:lnTo>
                  <a:pt x="1195628" y="148590"/>
                </a:lnTo>
                <a:lnTo>
                  <a:pt x="1195628" y="242366"/>
                </a:lnTo>
                <a:lnTo>
                  <a:pt x="1232611" y="242366"/>
                </a:lnTo>
                <a:lnTo>
                  <a:pt x="1232611" y="136372"/>
                </a:lnTo>
                <a:lnTo>
                  <a:pt x="1227807" y="109146"/>
                </a:lnTo>
                <a:lnTo>
                  <a:pt x="1225552" y="105664"/>
                </a:lnTo>
                <a:close/>
              </a:path>
              <a:path w="2962275" h="246380">
                <a:moveTo>
                  <a:pt x="1165910" y="70002"/>
                </a:moveTo>
                <a:lnTo>
                  <a:pt x="1148910" y="71715"/>
                </a:lnTo>
                <a:lnTo>
                  <a:pt x="1133675" y="76771"/>
                </a:lnTo>
                <a:lnTo>
                  <a:pt x="1120358" y="85047"/>
                </a:lnTo>
                <a:lnTo>
                  <a:pt x="1109116" y="96418"/>
                </a:lnTo>
                <a:lnTo>
                  <a:pt x="1219563" y="96418"/>
                </a:lnTo>
                <a:lnTo>
                  <a:pt x="1214243" y="88204"/>
                </a:lnTo>
                <a:lnTo>
                  <a:pt x="1193188" y="74754"/>
                </a:lnTo>
                <a:lnTo>
                  <a:pt x="1165910" y="70002"/>
                </a:lnTo>
                <a:close/>
              </a:path>
              <a:path w="2962275" h="246380">
                <a:moveTo>
                  <a:pt x="1355115" y="70002"/>
                </a:moveTo>
                <a:lnTo>
                  <a:pt x="1319481" y="76725"/>
                </a:lnTo>
                <a:lnTo>
                  <a:pt x="1290987" y="95303"/>
                </a:lnTo>
                <a:lnTo>
                  <a:pt x="1272137" y="123216"/>
                </a:lnTo>
                <a:lnTo>
                  <a:pt x="1265301" y="158165"/>
                </a:lnTo>
                <a:lnTo>
                  <a:pt x="1272152" y="193115"/>
                </a:lnTo>
                <a:lnTo>
                  <a:pt x="1291139" y="221068"/>
                </a:lnTo>
                <a:lnTo>
                  <a:pt x="1319907" y="239611"/>
                </a:lnTo>
                <a:lnTo>
                  <a:pt x="1356106" y="246329"/>
                </a:lnTo>
                <a:lnTo>
                  <a:pt x="1384575" y="242361"/>
                </a:lnTo>
                <a:lnTo>
                  <a:pt x="1409268" y="231181"/>
                </a:lnTo>
                <a:lnTo>
                  <a:pt x="1429007" y="213871"/>
                </a:lnTo>
                <a:lnTo>
                  <a:pt x="1429551" y="212979"/>
                </a:lnTo>
                <a:lnTo>
                  <a:pt x="1356766" y="212979"/>
                </a:lnTo>
                <a:lnTo>
                  <a:pt x="1338311" y="210069"/>
                </a:lnTo>
                <a:lnTo>
                  <a:pt x="1323044" y="201834"/>
                </a:lnTo>
                <a:lnTo>
                  <a:pt x="1311678" y="189018"/>
                </a:lnTo>
                <a:lnTo>
                  <a:pt x="1304925" y="172364"/>
                </a:lnTo>
                <a:lnTo>
                  <a:pt x="1444269" y="172364"/>
                </a:lnTo>
                <a:lnTo>
                  <a:pt x="1444929" y="168071"/>
                </a:lnTo>
                <a:lnTo>
                  <a:pt x="1445260" y="163118"/>
                </a:lnTo>
                <a:lnTo>
                  <a:pt x="1445195" y="158165"/>
                </a:lnTo>
                <a:lnTo>
                  <a:pt x="1442045" y="141986"/>
                </a:lnTo>
                <a:lnTo>
                  <a:pt x="1305255" y="141986"/>
                </a:lnTo>
                <a:lnTo>
                  <a:pt x="1312057" y="126198"/>
                </a:lnTo>
                <a:lnTo>
                  <a:pt x="1312117" y="126059"/>
                </a:lnTo>
                <a:lnTo>
                  <a:pt x="1323137" y="114001"/>
                </a:lnTo>
                <a:lnTo>
                  <a:pt x="1337765" y="106138"/>
                </a:lnTo>
                <a:lnTo>
                  <a:pt x="1337559" y="106138"/>
                </a:lnTo>
                <a:lnTo>
                  <a:pt x="1355115" y="103352"/>
                </a:lnTo>
                <a:lnTo>
                  <a:pt x="1424931" y="103352"/>
                </a:lnTo>
                <a:lnTo>
                  <a:pt x="1419504" y="95303"/>
                </a:lnTo>
                <a:lnTo>
                  <a:pt x="1390931" y="76725"/>
                </a:lnTo>
                <a:lnTo>
                  <a:pt x="1355115" y="70002"/>
                </a:lnTo>
                <a:close/>
              </a:path>
              <a:path w="2962275" h="246380">
                <a:moveTo>
                  <a:pt x="1442618" y="191516"/>
                </a:moveTo>
                <a:lnTo>
                  <a:pt x="1401673" y="191516"/>
                </a:lnTo>
                <a:lnTo>
                  <a:pt x="1393774" y="200302"/>
                </a:lnTo>
                <a:lnTo>
                  <a:pt x="1383306" y="207076"/>
                </a:lnTo>
                <a:lnTo>
                  <a:pt x="1370794" y="211436"/>
                </a:lnTo>
                <a:lnTo>
                  <a:pt x="1356766" y="212979"/>
                </a:lnTo>
                <a:lnTo>
                  <a:pt x="1429551" y="212979"/>
                </a:lnTo>
                <a:lnTo>
                  <a:pt x="1442618" y="191516"/>
                </a:lnTo>
                <a:close/>
              </a:path>
              <a:path w="2962275" h="246380">
                <a:moveTo>
                  <a:pt x="1424931" y="103352"/>
                </a:moveTo>
                <a:lnTo>
                  <a:pt x="1355115" y="103352"/>
                </a:lnTo>
                <a:lnTo>
                  <a:pt x="1372806" y="106138"/>
                </a:lnTo>
                <a:lnTo>
                  <a:pt x="1387681" y="114001"/>
                </a:lnTo>
                <a:lnTo>
                  <a:pt x="1398903" y="126198"/>
                </a:lnTo>
                <a:lnTo>
                  <a:pt x="1405636" y="141986"/>
                </a:lnTo>
                <a:lnTo>
                  <a:pt x="1442045" y="141986"/>
                </a:lnTo>
                <a:lnTo>
                  <a:pt x="1438418" y="123355"/>
                </a:lnTo>
                <a:lnTo>
                  <a:pt x="1424931" y="103352"/>
                </a:lnTo>
                <a:close/>
              </a:path>
              <a:path w="2962275" h="246380">
                <a:moveTo>
                  <a:pt x="1514602" y="73964"/>
                </a:moveTo>
                <a:lnTo>
                  <a:pt x="1477619" y="73964"/>
                </a:lnTo>
                <a:lnTo>
                  <a:pt x="1477619" y="242366"/>
                </a:lnTo>
                <a:lnTo>
                  <a:pt x="1514602" y="242366"/>
                </a:lnTo>
                <a:lnTo>
                  <a:pt x="1514602" y="160477"/>
                </a:lnTo>
                <a:lnTo>
                  <a:pt x="1518409" y="139385"/>
                </a:lnTo>
                <a:lnTo>
                  <a:pt x="1529461" y="123247"/>
                </a:lnTo>
                <a:lnTo>
                  <a:pt x="1547198" y="112928"/>
                </a:lnTo>
                <a:lnTo>
                  <a:pt x="1571066" y="109296"/>
                </a:lnTo>
                <a:lnTo>
                  <a:pt x="1577009" y="109296"/>
                </a:lnTo>
                <a:lnTo>
                  <a:pt x="1577009" y="102031"/>
                </a:lnTo>
                <a:lnTo>
                  <a:pt x="1514602" y="102031"/>
                </a:lnTo>
                <a:lnTo>
                  <a:pt x="1514602" y="73964"/>
                </a:lnTo>
                <a:close/>
              </a:path>
              <a:path w="2962275" h="246380">
                <a:moveTo>
                  <a:pt x="1577009" y="71323"/>
                </a:moveTo>
                <a:lnTo>
                  <a:pt x="1571066" y="71323"/>
                </a:lnTo>
                <a:lnTo>
                  <a:pt x="1554071" y="73428"/>
                </a:lnTo>
                <a:lnTo>
                  <a:pt x="1538871" y="79495"/>
                </a:lnTo>
                <a:lnTo>
                  <a:pt x="1525653" y="89154"/>
                </a:lnTo>
                <a:lnTo>
                  <a:pt x="1514602" y="102031"/>
                </a:lnTo>
                <a:lnTo>
                  <a:pt x="1577009" y="102031"/>
                </a:lnTo>
                <a:lnTo>
                  <a:pt x="1577009" y="71323"/>
                </a:lnTo>
                <a:close/>
              </a:path>
              <a:path w="2962275" h="246380">
                <a:moveTo>
                  <a:pt x="1641068" y="73964"/>
                </a:moveTo>
                <a:lnTo>
                  <a:pt x="1604086" y="73964"/>
                </a:lnTo>
                <a:lnTo>
                  <a:pt x="1604086" y="242366"/>
                </a:lnTo>
                <a:lnTo>
                  <a:pt x="1641068" y="242366"/>
                </a:lnTo>
                <a:lnTo>
                  <a:pt x="1641187" y="148590"/>
                </a:lnTo>
                <a:lnTo>
                  <a:pt x="1644272" y="131435"/>
                </a:lnTo>
                <a:lnTo>
                  <a:pt x="1653327" y="117675"/>
                </a:lnTo>
                <a:lnTo>
                  <a:pt x="1667396" y="108806"/>
                </a:lnTo>
                <a:lnTo>
                  <a:pt x="1685645" y="105664"/>
                </a:lnTo>
                <a:lnTo>
                  <a:pt x="1757504" y="105664"/>
                </a:lnTo>
                <a:lnTo>
                  <a:pt x="1750874" y="95427"/>
                </a:lnTo>
                <a:lnTo>
                  <a:pt x="1641068" y="95427"/>
                </a:lnTo>
                <a:lnTo>
                  <a:pt x="1641068" y="73964"/>
                </a:lnTo>
                <a:close/>
              </a:path>
              <a:path w="2962275" h="246380">
                <a:moveTo>
                  <a:pt x="1757504" y="105664"/>
                </a:moveTo>
                <a:lnTo>
                  <a:pt x="1685645" y="105664"/>
                </a:lnTo>
                <a:lnTo>
                  <a:pt x="1703242" y="108806"/>
                </a:lnTo>
                <a:lnTo>
                  <a:pt x="1703010" y="108806"/>
                </a:lnTo>
                <a:lnTo>
                  <a:pt x="1716147" y="117468"/>
                </a:lnTo>
                <a:lnTo>
                  <a:pt x="1724604" y="131017"/>
                </a:lnTo>
                <a:lnTo>
                  <a:pt x="1727581" y="148590"/>
                </a:lnTo>
                <a:lnTo>
                  <a:pt x="1727581" y="242366"/>
                </a:lnTo>
                <a:lnTo>
                  <a:pt x="1764563" y="242366"/>
                </a:lnTo>
                <a:lnTo>
                  <a:pt x="1764563" y="136372"/>
                </a:lnTo>
                <a:lnTo>
                  <a:pt x="1759760" y="109146"/>
                </a:lnTo>
                <a:lnTo>
                  <a:pt x="1757504" y="105664"/>
                </a:lnTo>
                <a:close/>
              </a:path>
              <a:path w="2962275" h="246380">
                <a:moveTo>
                  <a:pt x="1697863" y="70002"/>
                </a:moveTo>
                <a:lnTo>
                  <a:pt x="1680862" y="71653"/>
                </a:lnTo>
                <a:lnTo>
                  <a:pt x="1665627" y="76523"/>
                </a:lnTo>
                <a:lnTo>
                  <a:pt x="1652310" y="84489"/>
                </a:lnTo>
                <a:lnTo>
                  <a:pt x="1641068" y="95427"/>
                </a:lnTo>
                <a:lnTo>
                  <a:pt x="1750874" y="95427"/>
                </a:lnTo>
                <a:lnTo>
                  <a:pt x="1746196" y="88204"/>
                </a:lnTo>
                <a:lnTo>
                  <a:pt x="1725140" y="74754"/>
                </a:lnTo>
                <a:lnTo>
                  <a:pt x="1697863" y="70002"/>
                </a:lnTo>
                <a:close/>
              </a:path>
              <a:path w="2962275" h="246380">
                <a:moveTo>
                  <a:pt x="1926018" y="14528"/>
                </a:moveTo>
                <a:lnTo>
                  <a:pt x="1886724" y="14528"/>
                </a:lnTo>
                <a:lnTo>
                  <a:pt x="1886724" y="242366"/>
                </a:lnTo>
                <a:lnTo>
                  <a:pt x="1926018" y="242366"/>
                </a:lnTo>
                <a:lnTo>
                  <a:pt x="1926018" y="14528"/>
                </a:lnTo>
                <a:close/>
              </a:path>
              <a:path w="2962275" h="246380">
                <a:moveTo>
                  <a:pt x="2009228" y="73964"/>
                </a:moveTo>
                <a:lnTo>
                  <a:pt x="1972246" y="73964"/>
                </a:lnTo>
                <a:lnTo>
                  <a:pt x="1972246" y="242366"/>
                </a:lnTo>
                <a:lnTo>
                  <a:pt x="2009228" y="242366"/>
                </a:lnTo>
                <a:lnTo>
                  <a:pt x="2009228" y="160477"/>
                </a:lnTo>
                <a:lnTo>
                  <a:pt x="2013036" y="139385"/>
                </a:lnTo>
                <a:lnTo>
                  <a:pt x="2024087" y="123247"/>
                </a:lnTo>
                <a:lnTo>
                  <a:pt x="2041825" y="112928"/>
                </a:lnTo>
                <a:lnTo>
                  <a:pt x="2065693" y="109296"/>
                </a:lnTo>
                <a:lnTo>
                  <a:pt x="2071636" y="109296"/>
                </a:lnTo>
                <a:lnTo>
                  <a:pt x="2071636" y="102031"/>
                </a:lnTo>
                <a:lnTo>
                  <a:pt x="2009228" y="102031"/>
                </a:lnTo>
                <a:lnTo>
                  <a:pt x="2009228" y="73964"/>
                </a:lnTo>
                <a:close/>
              </a:path>
              <a:path w="2962275" h="246380">
                <a:moveTo>
                  <a:pt x="2071636" y="71323"/>
                </a:moveTo>
                <a:lnTo>
                  <a:pt x="2065693" y="71323"/>
                </a:lnTo>
                <a:lnTo>
                  <a:pt x="2048698" y="73428"/>
                </a:lnTo>
                <a:lnTo>
                  <a:pt x="2033498" y="79495"/>
                </a:lnTo>
                <a:lnTo>
                  <a:pt x="2020280" y="89154"/>
                </a:lnTo>
                <a:lnTo>
                  <a:pt x="2009228" y="102031"/>
                </a:lnTo>
                <a:lnTo>
                  <a:pt x="2071636" y="102031"/>
                </a:lnTo>
                <a:lnTo>
                  <a:pt x="2071636" y="71323"/>
                </a:lnTo>
                <a:close/>
              </a:path>
              <a:path w="2962275" h="246380">
                <a:moveTo>
                  <a:pt x="2171357" y="70002"/>
                </a:moveTo>
                <a:lnTo>
                  <a:pt x="2135723" y="76725"/>
                </a:lnTo>
                <a:lnTo>
                  <a:pt x="2107229" y="95303"/>
                </a:lnTo>
                <a:lnTo>
                  <a:pt x="2088378" y="123216"/>
                </a:lnTo>
                <a:lnTo>
                  <a:pt x="2081542" y="158165"/>
                </a:lnTo>
                <a:lnTo>
                  <a:pt x="2088394" y="193115"/>
                </a:lnTo>
                <a:lnTo>
                  <a:pt x="2107380" y="221068"/>
                </a:lnTo>
                <a:lnTo>
                  <a:pt x="2136149" y="239611"/>
                </a:lnTo>
                <a:lnTo>
                  <a:pt x="2172347" y="246329"/>
                </a:lnTo>
                <a:lnTo>
                  <a:pt x="2200817" y="242361"/>
                </a:lnTo>
                <a:lnTo>
                  <a:pt x="2225509" y="231181"/>
                </a:lnTo>
                <a:lnTo>
                  <a:pt x="2245249" y="213871"/>
                </a:lnTo>
                <a:lnTo>
                  <a:pt x="2245793" y="212979"/>
                </a:lnTo>
                <a:lnTo>
                  <a:pt x="2173008" y="212979"/>
                </a:lnTo>
                <a:lnTo>
                  <a:pt x="2154553" y="210069"/>
                </a:lnTo>
                <a:lnTo>
                  <a:pt x="2139286" y="201834"/>
                </a:lnTo>
                <a:lnTo>
                  <a:pt x="2127920" y="189018"/>
                </a:lnTo>
                <a:lnTo>
                  <a:pt x="2121166" y="172364"/>
                </a:lnTo>
                <a:lnTo>
                  <a:pt x="2260511" y="172364"/>
                </a:lnTo>
                <a:lnTo>
                  <a:pt x="2261171" y="168071"/>
                </a:lnTo>
                <a:lnTo>
                  <a:pt x="2261501" y="163118"/>
                </a:lnTo>
                <a:lnTo>
                  <a:pt x="2261437" y="158165"/>
                </a:lnTo>
                <a:lnTo>
                  <a:pt x="2258287" y="141986"/>
                </a:lnTo>
                <a:lnTo>
                  <a:pt x="2121496" y="141986"/>
                </a:lnTo>
                <a:lnTo>
                  <a:pt x="2128298" y="126198"/>
                </a:lnTo>
                <a:lnTo>
                  <a:pt x="2128358" y="126059"/>
                </a:lnTo>
                <a:lnTo>
                  <a:pt x="2139379" y="114001"/>
                </a:lnTo>
                <a:lnTo>
                  <a:pt x="2154006" y="106138"/>
                </a:lnTo>
                <a:lnTo>
                  <a:pt x="2153801" y="106138"/>
                </a:lnTo>
                <a:lnTo>
                  <a:pt x="2171357" y="103352"/>
                </a:lnTo>
                <a:lnTo>
                  <a:pt x="2241173" y="103352"/>
                </a:lnTo>
                <a:lnTo>
                  <a:pt x="2235746" y="95303"/>
                </a:lnTo>
                <a:lnTo>
                  <a:pt x="2207173" y="76725"/>
                </a:lnTo>
                <a:lnTo>
                  <a:pt x="2171357" y="70002"/>
                </a:lnTo>
                <a:close/>
              </a:path>
              <a:path w="2962275" h="246380">
                <a:moveTo>
                  <a:pt x="2258860" y="191516"/>
                </a:moveTo>
                <a:lnTo>
                  <a:pt x="2217915" y="191516"/>
                </a:lnTo>
                <a:lnTo>
                  <a:pt x="2210016" y="200302"/>
                </a:lnTo>
                <a:lnTo>
                  <a:pt x="2199547" y="207076"/>
                </a:lnTo>
                <a:lnTo>
                  <a:pt x="2187036" y="211436"/>
                </a:lnTo>
                <a:lnTo>
                  <a:pt x="2173008" y="212979"/>
                </a:lnTo>
                <a:lnTo>
                  <a:pt x="2245793" y="212979"/>
                </a:lnTo>
                <a:lnTo>
                  <a:pt x="2258860" y="191516"/>
                </a:lnTo>
                <a:close/>
              </a:path>
              <a:path w="2962275" h="246380">
                <a:moveTo>
                  <a:pt x="2241173" y="103352"/>
                </a:moveTo>
                <a:lnTo>
                  <a:pt x="2171357" y="103352"/>
                </a:lnTo>
                <a:lnTo>
                  <a:pt x="2189048" y="106138"/>
                </a:lnTo>
                <a:lnTo>
                  <a:pt x="2203923" y="114001"/>
                </a:lnTo>
                <a:lnTo>
                  <a:pt x="2215144" y="126198"/>
                </a:lnTo>
                <a:lnTo>
                  <a:pt x="2221877" y="141986"/>
                </a:lnTo>
                <a:lnTo>
                  <a:pt x="2258287" y="141986"/>
                </a:lnTo>
                <a:lnTo>
                  <a:pt x="2254660" y="123355"/>
                </a:lnTo>
                <a:lnTo>
                  <a:pt x="2241173" y="103352"/>
                </a:lnTo>
                <a:close/>
              </a:path>
              <a:path w="2962275" h="246380">
                <a:moveTo>
                  <a:pt x="2331504" y="4622"/>
                </a:moveTo>
                <a:lnTo>
                  <a:pt x="2294521" y="4622"/>
                </a:lnTo>
                <a:lnTo>
                  <a:pt x="2294521" y="242366"/>
                </a:lnTo>
                <a:lnTo>
                  <a:pt x="2331504" y="242366"/>
                </a:lnTo>
                <a:lnTo>
                  <a:pt x="2331504" y="4622"/>
                </a:lnTo>
                <a:close/>
              </a:path>
              <a:path w="2962275" h="246380">
                <a:moveTo>
                  <a:pt x="2449385" y="70002"/>
                </a:moveTo>
                <a:lnTo>
                  <a:pt x="2416375" y="76719"/>
                </a:lnTo>
                <a:lnTo>
                  <a:pt x="2390114" y="95262"/>
                </a:lnTo>
                <a:lnTo>
                  <a:pt x="2372768" y="123216"/>
                </a:lnTo>
                <a:lnTo>
                  <a:pt x="2366505" y="158165"/>
                </a:lnTo>
                <a:lnTo>
                  <a:pt x="2372768" y="193115"/>
                </a:lnTo>
                <a:lnTo>
                  <a:pt x="2390114" y="221068"/>
                </a:lnTo>
                <a:lnTo>
                  <a:pt x="2416375" y="239611"/>
                </a:lnTo>
                <a:lnTo>
                  <a:pt x="2449385" y="246329"/>
                </a:lnTo>
                <a:lnTo>
                  <a:pt x="2467118" y="244404"/>
                </a:lnTo>
                <a:lnTo>
                  <a:pt x="2483024" y="238858"/>
                </a:lnTo>
                <a:lnTo>
                  <a:pt x="2496887" y="230030"/>
                </a:lnTo>
                <a:lnTo>
                  <a:pt x="2508491" y="218262"/>
                </a:lnTo>
                <a:lnTo>
                  <a:pt x="2545473" y="218262"/>
                </a:lnTo>
                <a:lnTo>
                  <a:pt x="2545473" y="210667"/>
                </a:lnTo>
                <a:lnTo>
                  <a:pt x="2456649" y="210667"/>
                </a:lnTo>
                <a:lnTo>
                  <a:pt x="2435821" y="206643"/>
                </a:lnTo>
                <a:lnTo>
                  <a:pt x="2419296" y="195560"/>
                </a:lnTo>
                <a:lnTo>
                  <a:pt x="2408404" y="178906"/>
                </a:lnTo>
                <a:lnTo>
                  <a:pt x="2404478" y="158165"/>
                </a:lnTo>
                <a:lnTo>
                  <a:pt x="2408404" y="137425"/>
                </a:lnTo>
                <a:lnTo>
                  <a:pt x="2419296" y="120770"/>
                </a:lnTo>
                <a:lnTo>
                  <a:pt x="2435821" y="109688"/>
                </a:lnTo>
                <a:lnTo>
                  <a:pt x="2456649" y="105664"/>
                </a:lnTo>
                <a:lnTo>
                  <a:pt x="2545473" y="105664"/>
                </a:lnTo>
                <a:lnTo>
                  <a:pt x="2545473" y="98069"/>
                </a:lnTo>
                <a:lnTo>
                  <a:pt x="2508491" y="98069"/>
                </a:lnTo>
                <a:lnTo>
                  <a:pt x="2496887" y="86300"/>
                </a:lnTo>
                <a:lnTo>
                  <a:pt x="2483024" y="77473"/>
                </a:lnTo>
                <a:lnTo>
                  <a:pt x="2467118" y="71926"/>
                </a:lnTo>
                <a:lnTo>
                  <a:pt x="2449385" y="70002"/>
                </a:lnTo>
                <a:close/>
              </a:path>
              <a:path w="2962275" h="246380">
                <a:moveTo>
                  <a:pt x="2545473" y="218262"/>
                </a:moveTo>
                <a:lnTo>
                  <a:pt x="2508491" y="218262"/>
                </a:lnTo>
                <a:lnTo>
                  <a:pt x="2508491" y="242366"/>
                </a:lnTo>
                <a:lnTo>
                  <a:pt x="2545473" y="242366"/>
                </a:lnTo>
                <a:lnTo>
                  <a:pt x="2545473" y="218262"/>
                </a:lnTo>
                <a:close/>
              </a:path>
              <a:path w="2962275" h="246380">
                <a:moveTo>
                  <a:pt x="2545473" y="105664"/>
                </a:moveTo>
                <a:lnTo>
                  <a:pt x="2456649" y="105664"/>
                </a:lnTo>
                <a:lnTo>
                  <a:pt x="2477287" y="109688"/>
                </a:lnTo>
                <a:lnTo>
                  <a:pt x="2493714" y="120770"/>
                </a:lnTo>
                <a:lnTo>
                  <a:pt x="2504570" y="137425"/>
                </a:lnTo>
                <a:lnTo>
                  <a:pt x="2508491" y="158165"/>
                </a:lnTo>
                <a:lnTo>
                  <a:pt x="2504570" y="178906"/>
                </a:lnTo>
                <a:lnTo>
                  <a:pt x="2493714" y="195560"/>
                </a:lnTo>
                <a:lnTo>
                  <a:pt x="2477287" y="206643"/>
                </a:lnTo>
                <a:lnTo>
                  <a:pt x="2456649" y="210667"/>
                </a:lnTo>
                <a:lnTo>
                  <a:pt x="2545473" y="210667"/>
                </a:lnTo>
                <a:lnTo>
                  <a:pt x="2545473" y="105664"/>
                </a:lnTo>
                <a:close/>
              </a:path>
              <a:path w="2962275" h="246380">
                <a:moveTo>
                  <a:pt x="2545473" y="73964"/>
                </a:moveTo>
                <a:lnTo>
                  <a:pt x="2508491" y="73964"/>
                </a:lnTo>
                <a:lnTo>
                  <a:pt x="2508491" y="98069"/>
                </a:lnTo>
                <a:lnTo>
                  <a:pt x="2545473" y="98069"/>
                </a:lnTo>
                <a:lnTo>
                  <a:pt x="2545473" y="73964"/>
                </a:lnTo>
                <a:close/>
              </a:path>
              <a:path w="2962275" h="246380">
                <a:moveTo>
                  <a:pt x="2626372" y="73964"/>
                </a:moveTo>
                <a:lnTo>
                  <a:pt x="2589390" y="73964"/>
                </a:lnTo>
                <a:lnTo>
                  <a:pt x="2589390" y="242366"/>
                </a:lnTo>
                <a:lnTo>
                  <a:pt x="2626372" y="242366"/>
                </a:lnTo>
                <a:lnTo>
                  <a:pt x="2626491" y="148590"/>
                </a:lnTo>
                <a:lnTo>
                  <a:pt x="2629576" y="131435"/>
                </a:lnTo>
                <a:lnTo>
                  <a:pt x="2638631" y="117675"/>
                </a:lnTo>
                <a:lnTo>
                  <a:pt x="2652700" y="108806"/>
                </a:lnTo>
                <a:lnTo>
                  <a:pt x="2670949" y="105664"/>
                </a:lnTo>
                <a:lnTo>
                  <a:pt x="2742808" y="105664"/>
                </a:lnTo>
                <a:lnTo>
                  <a:pt x="2736178" y="95427"/>
                </a:lnTo>
                <a:lnTo>
                  <a:pt x="2626372" y="95427"/>
                </a:lnTo>
                <a:lnTo>
                  <a:pt x="2626372" y="73964"/>
                </a:lnTo>
                <a:close/>
              </a:path>
              <a:path w="2962275" h="246380">
                <a:moveTo>
                  <a:pt x="2742808" y="105664"/>
                </a:moveTo>
                <a:lnTo>
                  <a:pt x="2670949" y="105664"/>
                </a:lnTo>
                <a:lnTo>
                  <a:pt x="2688546" y="108806"/>
                </a:lnTo>
                <a:lnTo>
                  <a:pt x="2688314" y="108806"/>
                </a:lnTo>
                <a:lnTo>
                  <a:pt x="2701451" y="117468"/>
                </a:lnTo>
                <a:lnTo>
                  <a:pt x="2709908" y="131017"/>
                </a:lnTo>
                <a:lnTo>
                  <a:pt x="2712885" y="148590"/>
                </a:lnTo>
                <a:lnTo>
                  <a:pt x="2712885" y="242366"/>
                </a:lnTo>
                <a:lnTo>
                  <a:pt x="2749867" y="242366"/>
                </a:lnTo>
                <a:lnTo>
                  <a:pt x="2749867" y="136372"/>
                </a:lnTo>
                <a:lnTo>
                  <a:pt x="2745064" y="109146"/>
                </a:lnTo>
                <a:lnTo>
                  <a:pt x="2742808" y="105664"/>
                </a:lnTo>
                <a:close/>
              </a:path>
              <a:path w="2962275" h="246380">
                <a:moveTo>
                  <a:pt x="2683167" y="70002"/>
                </a:moveTo>
                <a:lnTo>
                  <a:pt x="2666166" y="71653"/>
                </a:lnTo>
                <a:lnTo>
                  <a:pt x="2650931" y="76523"/>
                </a:lnTo>
                <a:lnTo>
                  <a:pt x="2637614" y="84489"/>
                </a:lnTo>
                <a:lnTo>
                  <a:pt x="2626372" y="95427"/>
                </a:lnTo>
                <a:lnTo>
                  <a:pt x="2736178" y="95427"/>
                </a:lnTo>
                <a:lnTo>
                  <a:pt x="2731500" y="88204"/>
                </a:lnTo>
                <a:lnTo>
                  <a:pt x="2710444" y="74754"/>
                </a:lnTo>
                <a:lnTo>
                  <a:pt x="2683167" y="70002"/>
                </a:lnTo>
                <a:close/>
              </a:path>
              <a:path w="2962275" h="246380">
                <a:moveTo>
                  <a:pt x="2866085" y="70002"/>
                </a:moveTo>
                <a:lnTo>
                  <a:pt x="2833075" y="76719"/>
                </a:lnTo>
                <a:lnTo>
                  <a:pt x="2806814" y="95262"/>
                </a:lnTo>
                <a:lnTo>
                  <a:pt x="2789468" y="123216"/>
                </a:lnTo>
                <a:lnTo>
                  <a:pt x="2783205" y="158165"/>
                </a:lnTo>
                <a:lnTo>
                  <a:pt x="2789468" y="193115"/>
                </a:lnTo>
                <a:lnTo>
                  <a:pt x="2806814" y="221068"/>
                </a:lnTo>
                <a:lnTo>
                  <a:pt x="2833075" y="239611"/>
                </a:lnTo>
                <a:lnTo>
                  <a:pt x="2866085" y="246329"/>
                </a:lnTo>
                <a:lnTo>
                  <a:pt x="2883817" y="244404"/>
                </a:lnTo>
                <a:lnTo>
                  <a:pt x="2899724" y="238858"/>
                </a:lnTo>
                <a:lnTo>
                  <a:pt x="2913587" y="230030"/>
                </a:lnTo>
                <a:lnTo>
                  <a:pt x="2925191" y="218262"/>
                </a:lnTo>
                <a:lnTo>
                  <a:pt x="2962173" y="218262"/>
                </a:lnTo>
                <a:lnTo>
                  <a:pt x="2962173" y="210667"/>
                </a:lnTo>
                <a:lnTo>
                  <a:pt x="2873349" y="210667"/>
                </a:lnTo>
                <a:lnTo>
                  <a:pt x="2852521" y="206643"/>
                </a:lnTo>
                <a:lnTo>
                  <a:pt x="2835995" y="195560"/>
                </a:lnTo>
                <a:lnTo>
                  <a:pt x="2825104" y="178906"/>
                </a:lnTo>
                <a:lnTo>
                  <a:pt x="2821178" y="158165"/>
                </a:lnTo>
                <a:lnTo>
                  <a:pt x="2825104" y="137425"/>
                </a:lnTo>
                <a:lnTo>
                  <a:pt x="2835995" y="120770"/>
                </a:lnTo>
                <a:lnTo>
                  <a:pt x="2852521" y="109688"/>
                </a:lnTo>
                <a:lnTo>
                  <a:pt x="2873349" y="105664"/>
                </a:lnTo>
                <a:lnTo>
                  <a:pt x="2962173" y="105664"/>
                </a:lnTo>
                <a:lnTo>
                  <a:pt x="2962173" y="98069"/>
                </a:lnTo>
                <a:lnTo>
                  <a:pt x="2925191" y="98069"/>
                </a:lnTo>
                <a:lnTo>
                  <a:pt x="2913587" y="86300"/>
                </a:lnTo>
                <a:lnTo>
                  <a:pt x="2899724" y="77473"/>
                </a:lnTo>
                <a:lnTo>
                  <a:pt x="2883817" y="71926"/>
                </a:lnTo>
                <a:lnTo>
                  <a:pt x="2866085" y="70002"/>
                </a:lnTo>
                <a:close/>
              </a:path>
              <a:path w="2962275" h="246380">
                <a:moveTo>
                  <a:pt x="2962173" y="218262"/>
                </a:moveTo>
                <a:lnTo>
                  <a:pt x="2925191" y="218262"/>
                </a:lnTo>
                <a:lnTo>
                  <a:pt x="2925191" y="242366"/>
                </a:lnTo>
                <a:lnTo>
                  <a:pt x="2962173" y="242366"/>
                </a:lnTo>
                <a:lnTo>
                  <a:pt x="2962173" y="218262"/>
                </a:lnTo>
                <a:close/>
              </a:path>
              <a:path w="2962275" h="246380">
                <a:moveTo>
                  <a:pt x="2962173" y="105664"/>
                </a:moveTo>
                <a:lnTo>
                  <a:pt x="2873349" y="105664"/>
                </a:lnTo>
                <a:lnTo>
                  <a:pt x="2893987" y="109688"/>
                </a:lnTo>
                <a:lnTo>
                  <a:pt x="2910414" y="120770"/>
                </a:lnTo>
                <a:lnTo>
                  <a:pt x="2921269" y="137425"/>
                </a:lnTo>
                <a:lnTo>
                  <a:pt x="2925191" y="158165"/>
                </a:lnTo>
                <a:lnTo>
                  <a:pt x="2921269" y="178906"/>
                </a:lnTo>
                <a:lnTo>
                  <a:pt x="2910414" y="195560"/>
                </a:lnTo>
                <a:lnTo>
                  <a:pt x="2893987" y="206643"/>
                </a:lnTo>
                <a:lnTo>
                  <a:pt x="2873349" y="210667"/>
                </a:lnTo>
                <a:lnTo>
                  <a:pt x="2962173" y="210667"/>
                </a:lnTo>
                <a:lnTo>
                  <a:pt x="2962173" y="105664"/>
                </a:lnTo>
                <a:close/>
              </a:path>
              <a:path w="2962275" h="246380">
                <a:moveTo>
                  <a:pt x="2962173" y="4622"/>
                </a:moveTo>
                <a:lnTo>
                  <a:pt x="2925191" y="4622"/>
                </a:lnTo>
                <a:lnTo>
                  <a:pt x="2925191" y="98069"/>
                </a:lnTo>
                <a:lnTo>
                  <a:pt x="2962173" y="98069"/>
                </a:lnTo>
                <a:lnTo>
                  <a:pt x="2962173" y="4622"/>
                </a:lnTo>
                <a:close/>
              </a:path>
            </a:pathLst>
          </a:custGeom>
          <a:solidFill>
            <a:srgbClr val="FFFFFF"/>
          </a:solidFill>
        </p:spPr>
        <p:txBody>
          <a:bodyPr wrap="square" lIns="0" tIns="0" rIns="0" bIns="0" rtlCol="0"/>
          <a:lstStyle/>
          <a:p>
            <a:endParaRPr/>
          </a:p>
        </p:txBody>
      </p:sp>
      <p:pic>
        <p:nvPicPr>
          <p:cNvPr id="22" name="object 22"/>
          <p:cNvPicPr/>
          <p:nvPr/>
        </p:nvPicPr>
        <p:blipFill>
          <a:blip r:embed="rId7" cstate="print"/>
          <a:stretch>
            <a:fillRect/>
          </a:stretch>
        </p:blipFill>
        <p:spPr>
          <a:xfrm>
            <a:off x="549431" y="2270728"/>
            <a:ext cx="4089819" cy="305104"/>
          </a:xfrm>
          <a:prstGeom prst="rect">
            <a:avLst/>
          </a:prstGeom>
        </p:spPr>
      </p:pic>
      <p:pic>
        <p:nvPicPr>
          <p:cNvPr id="23" name="Picture 22">
            <a:extLst>
              <a:ext uri="{FF2B5EF4-FFF2-40B4-BE49-F238E27FC236}">
                <a16:creationId xmlns:a16="http://schemas.microsoft.com/office/drawing/2014/main" id="{C8E34501-2ADD-1CF8-5125-9868FC2F99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84" y="402328"/>
            <a:ext cx="3106257" cy="15156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8D6136-C012-4212-B23E-1482DEE62984}"/>
              </a:ext>
            </a:extLst>
          </p:cNvPr>
          <p:cNvSpPr>
            <a:spLocks noGrp="1"/>
          </p:cNvSpPr>
          <p:nvPr>
            <p:ph type="subTitle" idx="1"/>
          </p:nvPr>
        </p:nvSpPr>
        <p:spPr>
          <a:xfrm>
            <a:off x="538843" y="1264971"/>
            <a:ext cx="10919626" cy="2038299"/>
          </a:xfrm>
        </p:spPr>
        <p:txBody>
          <a:bodyPr/>
          <a:lstStyle/>
          <a:p>
            <a:r>
              <a:rPr lang="en-GB" sz="2000" dirty="0">
                <a:solidFill>
                  <a:srgbClr val="002060"/>
                </a:solidFill>
              </a:rPr>
              <a:t> </a:t>
            </a:r>
            <a:r>
              <a:rPr lang="en-GB" sz="2400" dirty="0">
                <a:solidFill>
                  <a:srgbClr val="002060"/>
                </a:solidFill>
              </a:rPr>
              <a:t>‘Professional leadership is critical to inspire, lead and represent the profession’ (SWS, 2012).</a:t>
            </a:r>
          </a:p>
          <a:p>
            <a:endParaRPr lang="en-GB" sz="1400" dirty="0">
              <a:solidFill>
                <a:srgbClr val="002060"/>
              </a:solidFill>
            </a:endParaRPr>
          </a:p>
          <a:p>
            <a:r>
              <a:rPr lang="en-GB" sz="2400" dirty="0">
                <a:solidFill>
                  <a:srgbClr val="002060"/>
                </a:solidFill>
              </a:rPr>
              <a:t>Leadership in social work is not optional—it is integral to fulfilling the profession’s purpose (</a:t>
            </a:r>
            <a:r>
              <a:rPr lang="en-GB" sz="2400" dirty="0" err="1">
                <a:solidFill>
                  <a:srgbClr val="002060"/>
                </a:solidFill>
              </a:rPr>
              <a:t>Venning</a:t>
            </a:r>
            <a:r>
              <a:rPr lang="en-GB" sz="2400" dirty="0">
                <a:solidFill>
                  <a:srgbClr val="002060"/>
                </a:solidFill>
              </a:rPr>
              <a:t> et al., 2025).</a:t>
            </a:r>
          </a:p>
          <a:p>
            <a:endParaRPr lang="en-GB" sz="2400" dirty="0">
              <a:solidFill>
                <a:srgbClr val="002060"/>
              </a:solidFill>
            </a:endParaRPr>
          </a:p>
          <a:p>
            <a:r>
              <a:rPr lang="en-GB" sz="2400" dirty="0">
                <a:solidFill>
                  <a:srgbClr val="002060"/>
                </a:solidFill>
              </a:rPr>
              <a:t>Leadership is key to:</a:t>
            </a:r>
          </a:p>
          <a:p>
            <a:r>
              <a:rPr lang="en-GB" sz="2400" dirty="0">
                <a:solidFill>
                  <a:srgbClr val="002060"/>
                </a:solidFill>
              </a:rPr>
              <a:t>-  Addressing stress, burn-out, retention challenges (</a:t>
            </a:r>
            <a:r>
              <a:rPr lang="en-GB" sz="2400" dirty="0">
                <a:solidFill>
                  <a:srgbClr val="002060"/>
                </a:solidFill>
                <a:hlinkClick r:id="rId3">
                  <a:extLst>
                    <a:ext uri="{A12FA001-AC4F-418D-AE19-62706E023703}">
                      <ahyp:hlinkClr xmlns:ahyp="http://schemas.microsoft.com/office/drawing/2018/hyperlinkcolor" val="tx"/>
                    </a:ext>
                  </a:extLst>
                </a:hlinkClick>
              </a:rPr>
              <a:t>McFadden et al., 2025</a:t>
            </a:r>
            <a:r>
              <a:rPr lang="en-GB" sz="2400" dirty="0">
                <a:solidFill>
                  <a:srgbClr val="002060"/>
                </a:solidFill>
              </a:rPr>
              <a:t>).</a:t>
            </a:r>
          </a:p>
          <a:p>
            <a:r>
              <a:rPr lang="en-GB" sz="2400" dirty="0">
                <a:solidFill>
                  <a:srgbClr val="002060"/>
                </a:solidFill>
              </a:rPr>
              <a:t>-  Guide safe staffing policy and organisational culture (</a:t>
            </a:r>
            <a:r>
              <a:rPr lang="en-GB" sz="2400" dirty="0">
                <a:solidFill>
                  <a:srgbClr val="002060"/>
                </a:solidFill>
                <a:hlinkClick r:id="rId4">
                  <a:extLst>
                    <a:ext uri="{A12FA001-AC4F-418D-AE19-62706E023703}">
                      <ahyp:hlinkClr xmlns:ahyp="http://schemas.microsoft.com/office/drawing/2018/hyperlinkcolor" val="tx"/>
                    </a:ext>
                  </a:extLst>
                </a:hlinkClick>
              </a:rPr>
              <a:t>McFadden et al., 2024</a:t>
            </a:r>
            <a:r>
              <a:rPr lang="en-GB" sz="2400" dirty="0">
                <a:solidFill>
                  <a:srgbClr val="002060"/>
                </a:solidFill>
              </a:rPr>
              <a:t>).</a:t>
            </a:r>
          </a:p>
          <a:p>
            <a:endParaRPr lang="en-GB" sz="2400" dirty="0">
              <a:solidFill>
                <a:srgbClr val="002060"/>
              </a:solidFill>
            </a:endParaRPr>
          </a:p>
          <a:p>
            <a:endParaRPr lang="en-GB" sz="2000" dirty="0">
              <a:solidFill>
                <a:srgbClr val="002060"/>
              </a:solidFill>
            </a:endParaRPr>
          </a:p>
        </p:txBody>
      </p:sp>
      <p:sp>
        <p:nvSpPr>
          <p:cNvPr id="3" name="Title 2">
            <a:extLst>
              <a:ext uri="{FF2B5EF4-FFF2-40B4-BE49-F238E27FC236}">
                <a16:creationId xmlns:a16="http://schemas.microsoft.com/office/drawing/2014/main" id="{CA43D24E-DC24-4F70-9635-ABB1DF5109D8}"/>
              </a:ext>
            </a:extLst>
          </p:cNvPr>
          <p:cNvSpPr>
            <a:spLocks noGrp="1"/>
          </p:cNvSpPr>
          <p:nvPr>
            <p:ph type="ctrTitle"/>
          </p:nvPr>
        </p:nvSpPr>
        <p:spPr>
          <a:xfrm>
            <a:off x="538843" y="-406631"/>
            <a:ext cx="10919626" cy="1254488"/>
          </a:xfrm>
        </p:spPr>
        <p:txBody>
          <a:bodyPr>
            <a:noAutofit/>
          </a:bodyPr>
          <a:lstStyle/>
          <a:p>
            <a:r>
              <a:rPr lang="en-GB" sz="2800" b="1" dirty="0">
                <a:solidFill>
                  <a:srgbClr val="002060"/>
                </a:solidFill>
              </a:rPr>
              <a:t>Why is leadership important for social work?</a:t>
            </a:r>
          </a:p>
        </p:txBody>
      </p:sp>
    </p:spTree>
    <p:extLst>
      <p:ext uri="{BB962C8B-B14F-4D97-AF65-F5344CB8AC3E}">
        <p14:creationId xmlns:p14="http://schemas.microsoft.com/office/powerpoint/2010/main" val="258561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8D6136-C012-4212-B23E-1482DEE62984}"/>
              </a:ext>
            </a:extLst>
          </p:cNvPr>
          <p:cNvSpPr>
            <a:spLocks noGrp="1"/>
          </p:cNvSpPr>
          <p:nvPr>
            <p:ph type="subTitle" idx="1"/>
          </p:nvPr>
        </p:nvSpPr>
        <p:spPr>
          <a:xfrm>
            <a:off x="566223" y="1390701"/>
            <a:ext cx="10387093" cy="2038299"/>
          </a:xfrm>
        </p:spPr>
        <p:txBody>
          <a:bodyPr/>
          <a:lstStyle/>
          <a:p>
            <a:r>
              <a:rPr lang="en-GB" sz="2400" dirty="0">
                <a:solidFill>
                  <a:srgbClr val="002060"/>
                </a:solidFill>
              </a:rPr>
              <a:t>Workforce planning, succession and career pathways and a review of leadership development in social work highlight the need to clarify distinct social work leadership capabilities (DoH, 2018).</a:t>
            </a:r>
          </a:p>
          <a:p>
            <a:endParaRPr lang="en-GB" sz="1100" dirty="0">
              <a:solidFill>
                <a:srgbClr val="002060"/>
              </a:solidFill>
            </a:endParaRPr>
          </a:p>
          <a:p>
            <a:r>
              <a:rPr lang="en-GB" sz="2400" dirty="0">
                <a:solidFill>
                  <a:srgbClr val="002060"/>
                </a:solidFill>
              </a:rPr>
              <a:t>Leadership capacity was referenced in the </a:t>
            </a:r>
            <a:r>
              <a:rPr lang="en-GB" sz="2400" i="1" dirty="0">
                <a:solidFill>
                  <a:srgbClr val="002060"/>
                </a:solidFill>
              </a:rPr>
              <a:t>Social Work Strategy 2012-2022.</a:t>
            </a:r>
          </a:p>
          <a:p>
            <a:endParaRPr lang="en-GB" sz="1100" dirty="0">
              <a:solidFill>
                <a:srgbClr val="002060"/>
              </a:solidFill>
            </a:endParaRPr>
          </a:p>
          <a:p>
            <a:r>
              <a:rPr lang="en-GB" sz="2400" dirty="0">
                <a:solidFill>
                  <a:srgbClr val="002060"/>
                </a:solidFill>
              </a:rPr>
              <a:t>Social work leadership is differentiated by the purpose, value base, context and application of relevant evidence and social science knowledge to practice and policy. </a:t>
            </a:r>
          </a:p>
          <a:p>
            <a:endParaRPr lang="en-GB" sz="2400" dirty="0">
              <a:solidFill>
                <a:srgbClr val="002060"/>
              </a:solidFill>
            </a:endParaRPr>
          </a:p>
        </p:txBody>
      </p:sp>
      <p:sp>
        <p:nvSpPr>
          <p:cNvPr id="3" name="Title 2">
            <a:extLst>
              <a:ext uri="{FF2B5EF4-FFF2-40B4-BE49-F238E27FC236}">
                <a16:creationId xmlns:a16="http://schemas.microsoft.com/office/drawing/2014/main" id="{CA43D24E-DC24-4F70-9635-ABB1DF5109D8}"/>
              </a:ext>
            </a:extLst>
          </p:cNvPr>
          <p:cNvSpPr>
            <a:spLocks noGrp="1"/>
          </p:cNvSpPr>
          <p:nvPr>
            <p:ph type="ctrTitle"/>
          </p:nvPr>
        </p:nvSpPr>
        <p:spPr>
          <a:xfrm>
            <a:off x="566223" y="-213676"/>
            <a:ext cx="10919626" cy="1254488"/>
          </a:xfrm>
        </p:spPr>
        <p:txBody>
          <a:bodyPr>
            <a:normAutofit/>
          </a:bodyPr>
          <a:lstStyle/>
          <a:p>
            <a:r>
              <a:rPr lang="en-GB" sz="2800" b="1" dirty="0">
                <a:solidFill>
                  <a:srgbClr val="002060"/>
                </a:solidFill>
              </a:rPr>
              <a:t>Social work leadership: </a:t>
            </a:r>
            <a:r>
              <a:rPr lang="en-GB" sz="2800" b="1" u="sng" dirty="0">
                <a:solidFill>
                  <a:srgbClr val="002060"/>
                </a:solidFill>
              </a:rPr>
              <a:t>Why now</a:t>
            </a:r>
            <a:r>
              <a:rPr lang="en-GB" sz="2800" b="1" dirty="0">
                <a:solidFill>
                  <a:srgbClr val="002060"/>
                </a:solidFill>
              </a:rPr>
              <a:t>?</a:t>
            </a:r>
          </a:p>
        </p:txBody>
      </p:sp>
    </p:spTree>
    <p:extLst>
      <p:ext uri="{BB962C8B-B14F-4D97-AF65-F5344CB8AC3E}">
        <p14:creationId xmlns:p14="http://schemas.microsoft.com/office/powerpoint/2010/main" val="203187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8D6136-C012-4212-B23E-1482DEE62984}"/>
              </a:ext>
            </a:extLst>
          </p:cNvPr>
          <p:cNvSpPr>
            <a:spLocks noGrp="1"/>
          </p:cNvSpPr>
          <p:nvPr>
            <p:ph type="subTitle" idx="1"/>
          </p:nvPr>
        </p:nvSpPr>
        <p:spPr>
          <a:xfrm>
            <a:off x="3909060" y="1275146"/>
            <a:ext cx="7740014" cy="2038299"/>
          </a:xfrm>
        </p:spPr>
        <p:txBody>
          <a:bodyPr/>
          <a:lstStyle/>
          <a:p>
            <a:r>
              <a:rPr lang="en-GB" sz="2400" dirty="0">
                <a:solidFill>
                  <a:srgbClr val="002060"/>
                </a:solidFill>
              </a:rPr>
              <a:t>The Social Work Leadership Framework seeks to equip social workers as leaders not just for today but also for the future.</a:t>
            </a:r>
          </a:p>
          <a:p>
            <a:endParaRPr lang="en-GB" sz="1200" dirty="0">
              <a:solidFill>
                <a:srgbClr val="002060"/>
              </a:solidFill>
            </a:endParaRPr>
          </a:p>
          <a:p>
            <a:r>
              <a:rPr lang="en-GB" sz="2400" dirty="0">
                <a:solidFill>
                  <a:srgbClr val="002060"/>
                </a:solidFill>
              </a:rPr>
              <a:t>Leadership is an integral part of the social work journey at every level and stage of your career journey.</a:t>
            </a:r>
          </a:p>
          <a:p>
            <a:endParaRPr lang="en-GB" sz="1200" dirty="0">
              <a:solidFill>
                <a:srgbClr val="002060"/>
              </a:solidFill>
            </a:endParaRPr>
          </a:p>
          <a:p>
            <a:r>
              <a:rPr lang="en-GB" sz="2400" dirty="0">
                <a:solidFill>
                  <a:srgbClr val="002060"/>
                </a:solidFill>
              </a:rPr>
              <a:t>The framework exists to embed leadership at all levels of social work practice, ensuring the profession is prepared to lead change and improve services now and in the long term.</a:t>
            </a:r>
          </a:p>
        </p:txBody>
      </p:sp>
      <p:pic>
        <p:nvPicPr>
          <p:cNvPr id="7" name="Picture 6">
            <a:extLst>
              <a:ext uri="{FF2B5EF4-FFF2-40B4-BE49-F238E27FC236}">
                <a16:creationId xmlns:a16="http://schemas.microsoft.com/office/drawing/2014/main" id="{9D0EC1B4-205A-3FFB-34C7-2BEF6AB5A087}"/>
              </a:ext>
            </a:extLst>
          </p:cNvPr>
          <p:cNvPicPr>
            <a:picLocks noChangeAspect="1"/>
          </p:cNvPicPr>
          <p:nvPr/>
        </p:nvPicPr>
        <p:blipFill rotWithShape="1">
          <a:blip r:embed="rId3"/>
          <a:srcRect l="33461" t="19898" r="37793" b="9370"/>
          <a:stretch/>
        </p:blipFill>
        <p:spPr>
          <a:xfrm>
            <a:off x="1049649" y="1366597"/>
            <a:ext cx="2657987" cy="3678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2">
            <a:extLst>
              <a:ext uri="{FF2B5EF4-FFF2-40B4-BE49-F238E27FC236}">
                <a16:creationId xmlns:a16="http://schemas.microsoft.com/office/drawing/2014/main" id="{782288B9-B560-825A-9210-5829BFFEF598}"/>
              </a:ext>
            </a:extLst>
          </p:cNvPr>
          <p:cNvSpPr txBox="1">
            <a:spLocks/>
          </p:cNvSpPr>
          <p:nvPr/>
        </p:nvSpPr>
        <p:spPr>
          <a:xfrm>
            <a:off x="729448" y="-235160"/>
            <a:ext cx="10919626" cy="125448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GB" sz="2800" b="1" dirty="0">
                <a:solidFill>
                  <a:srgbClr val="002060"/>
                </a:solidFill>
              </a:rPr>
              <a:t>Social work leadership: </a:t>
            </a:r>
            <a:r>
              <a:rPr lang="en-GB" sz="2800" b="1" u="sng" dirty="0">
                <a:solidFill>
                  <a:srgbClr val="002060"/>
                </a:solidFill>
              </a:rPr>
              <a:t>why now</a:t>
            </a:r>
            <a:r>
              <a:rPr lang="en-GB" sz="2800" b="1" dirty="0">
                <a:solidFill>
                  <a:srgbClr val="002060"/>
                </a:solidFill>
              </a:rPr>
              <a:t>?</a:t>
            </a:r>
          </a:p>
        </p:txBody>
      </p:sp>
    </p:spTree>
    <p:extLst>
      <p:ext uri="{BB962C8B-B14F-4D97-AF65-F5344CB8AC3E}">
        <p14:creationId xmlns:p14="http://schemas.microsoft.com/office/powerpoint/2010/main" val="172243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27F5-162F-43D0-62F7-6D373768AE5A}"/>
            </a:ext>
          </a:extLst>
        </p:cNvPr>
        <p:cNvGrpSpPr/>
        <p:nvPr/>
      </p:nvGrpSpPr>
      <p:grpSpPr>
        <a:xfrm>
          <a:off x="0" y="0"/>
          <a:ext cx="0" cy="0"/>
          <a:chOff x="0" y="0"/>
          <a:chExt cx="0" cy="0"/>
        </a:xfrm>
      </p:grpSpPr>
      <p:pic>
        <p:nvPicPr>
          <p:cNvPr id="7" name="Graphic 6">
            <a:extLst>
              <a:ext uri="{FF2B5EF4-FFF2-40B4-BE49-F238E27FC236}">
                <a16:creationId xmlns:a16="http://schemas.microsoft.com/office/drawing/2014/main" id="{2ACF72E2-BA9E-10A4-804F-A376FDC05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171" y="1052460"/>
            <a:ext cx="6661782" cy="4285700"/>
          </a:xfrm>
          <a:prstGeom prst="rect">
            <a:avLst/>
          </a:prstGeom>
        </p:spPr>
      </p:pic>
      <p:sp>
        <p:nvSpPr>
          <p:cNvPr id="3" name="Title 2">
            <a:extLst>
              <a:ext uri="{FF2B5EF4-FFF2-40B4-BE49-F238E27FC236}">
                <a16:creationId xmlns:a16="http://schemas.microsoft.com/office/drawing/2014/main" id="{1FDFC901-E570-1C42-5013-6F6E34E046C5}"/>
              </a:ext>
            </a:extLst>
          </p:cNvPr>
          <p:cNvSpPr>
            <a:spLocks noGrp="1"/>
          </p:cNvSpPr>
          <p:nvPr>
            <p:ph type="ctrTitle"/>
          </p:nvPr>
        </p:nvSpPr>
        <p:spPr>
          <a:xfrm>
            <a:off x="577048" y="-444308"/>
            <a:ext cx="11467597" cy="1254488"/>
          </a:xfrm>
        </p:spPr>
        <p:txBody>
          <a:bodyPr>
            <a:noAutofit/>
          </a:bodyPr>
          <a:lstStyle/>
          <a:p>
            <a:r>
              <a:rPr lang="en-GB" sz="2800" b="1" dirty="0">
                <a:solidFill>
                  <a:srgbClr val="002060"/>
                </a:solidFill>
                <a:ea typeface="Open Sans" panose="020B0606030504020204" pitchFamily="34" charset="0"/>
                <a:cs typeface="Open Sans" panose="020B0606030504020204" pitchFamily="34" charset="0"/>
              </a:rPr>
              <a:t>Overview of the Social Work Leadership Framework</a:t>
            </a:r>
            <a:endParaRPr lang="en-GB" sz="2800" dirty="0">
              <a:solidFill>
                <a:srgbClr val="002060"/>
              </a:solidFill>
            </a:endParaRPr>
          </a:p>
        </p:txBody>
      </p:sp>
      <p:sp>
        <p:nvSpPr>
          <p:cNvPr id="5" name="Content Placeholder 4">
            <a:extLst>
              <a:ext uri="{FF2B5EF4-FFF2-40B4-BE49-F238E27FC236}">
                <a16:creationId xmlns:a16="http://schemas.microsoft.com/office/drawing/2014/main" id="{B7628906-EB17-7809-A0FF-9389F9DC826B}"/>
              </a:ext>
            </a:extLst>
          </p:cNvPr>
          <p:cNvSpPr>
            <a:spLocks noGrp="1"/>
          </p:cNvSpPr>
          <p:nvPr>
            <p:ph sz="half" idx="1"/>
          </p:nvPr>
        </p:nvSpPr>
        <p:spPr>
          <a:xfrm>
            <a:off x="577047" y="1281398"/>
            <a:ext cx="3378502" cy="2695004"/>
          </a:xfrm>
        </p:spPr>
        <p:txBody>
          <a:bodyPr>
            <a:noAutofit/>
          </a:bodyPr>
          <a:lstStyle/>
          <a:p>
            <a:pPr marL="0" indent="0">
              <a:lnSpc>
                <a:spcPct val="100000"/>
              </a:lnSpc>
              <a:buNone/>
            </a:pPr>
            <a:r>
              <a:rPr lang="en-GB" sz="2400" i="1" dirty="0">
                <a:solidFill>
                  <a:srgbClr val="002060"/>
                </a:solidFill>
                <a:ea typeface="Open Sans" panose="020B0606030504020204" pitchFamily="34" charset="0"/>
                <a:cs typeface="Open Sans" panose="020B0606030504020204" pitchFamily="34" charset="0"/>
              </a:rPr>
              <a:t>“S</a:t>
            </a:r>
            <a:r>
              <a:rPr lang="en-GB" sz="2400" i="1" dirty="0">
                <a:solidFill>
                  <a:srgbClr val="002060"/>
                </a:solidFill>
                <a:effectLst/>
              </a:rPr>
              <a:t>ocial </a:t>
            </a:r>
            <a:r>
              <a:rPr lang="en-GB" sz="2400" i="1" dirty="0">
                <a:solidFill>
                  <a:srgbClr val="002060"/>
                </a:solidFill>
              </a:rPr>
              <a:t>W</a:t>
            </a:r>
            <a:r>
              <a:rPr lang="en-GB" sz="2400" i="1" dirty="0">
                <a:solidFill>
                  <a:srgbClr val="002060"/>
                </a:solidFill>
                <a:effectLst/>
              </a:rPr>
              <a:t>orkers need to demonstrate leadership at all levels and across all roles within the profession.”</a:t>
            </a:r>
          </a:p>
          <a:p>
            <a:pPr marL="0" indent="0">
              <a:lnSpc>
                <a:spcPct val="100000"/>
              </a:lnSpc>
              <a:buNone/>
            </a:pPr>
            <a:br>
              <a:rPr lang="en-GB" sz="2400" dirty="0">
                <a:solidFill>
                  <a:srgbClr val="002060"/>
                </a:solidFill>
                <a:effectLst/>
              </a:rPr>
            </a:br>
            <a:r>
              <a:rPr lang="en-GB" sz="2400" dirty="0">
                <a:solidFill>
                  <a:srgbClr val="002060"/>
                </a:solidFill>
                <a:effectLst/>
              </a:rPr>
              <a:t>(</a:t>
            </a:r>
            <a:r>
              <a:rPr lang="en-GB" sz="2400" dirty="0">
                <a:solidFill>
                  <a:srgbClr val="002060"/>
                </a:solidFill>
                <a:effectLst/>
                <a:ea typeface="Calibri" panose="020F0502020204030204" pitchFamily="34" charset="0"/>
              </a:rPr>
              <a:t>Safeguarding Social Wellbeing: Strategy for Social Work)</a:t>
            </a:r>
            <a:endParaRPr lang="en-GB" sz="2400" dirty="0">
              <a:solidFill>
                <a:srgbClr val="002060"/>
              </a:solidFill>
            </a:endParaRPr>
          </a:p>
        </p:txBody>
      </p:sp>
      <p:sp>
        <p:nvSpPr>
          <p:cNvPr id="6" name="Content Placeholder 4">
            <a:extLst>
              <a:ext uri="{FF2B5EF4-FFF2-40B4-BE49-F238E27FC236}">
                <a16:creationId xmlns:a16="http://schemas.microsoft.com/office/drawing/2014/main" id="{50A6DAD2-469A-8136-F1A4-DE1EBD393B4E}"/>
              </a:ext>
            </a:extLst>
          </p:cNvPr>
          <p:cNvSpPr txBox="1">
            <a:spLocks/>
          </p:cNvSpPr>
          <p:nvPr/>
        </p:nvSpPr>
        <p:spPr>
          <a:xfrm>
            <a:off x="7813389" y="6116244"/>
            <a:ext cx="4231256" cy="36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GB" sz="1200" b="1">
                <a:solidFill>
                  <a:srgbClr val="122C29"/>
                </a:solidFill>
                <a:cs typeface="Open Sans" panose="020B0606030504020204" pitchFamily="34" charset="0"/>
              </a:rPr>
              <a:t>S</a:t>
            </a:r>
            <a:r>
              <a:rPr lang="en-GB" sz="1200" b="1">
                <a:solidFill>
                  <a:srgbClr val="122C29"/>
                </a:solidFill>
              </a:rPr>
              <a:t>ocial Work Leadership Framework</a:t>
            </a:r>
            <a:endParaRPr lang="en-GB" sz="1200" b="1"/>
          </a:p>
        </p:txBody>
      </p:sp>
    </p:spTree>
    <p:extLst>
      <p:ext uri="{BB962C8B-B14F-4D97-AF65-F5344CB8AC3E}">
        <p14:creationId xmlns:p14="http://schemas.microsoft.com/office/powerpoint/2010/main" val="177200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895826" y="1296001"/>
            <a:ext cx="4015295" cy="1767941"/>
          </a:xfrm>
          <a:prstGeom prst="rect">
            <a:avLst/>
          </a:prstGeom>
        </p:spPr>
      </p:pic>
      <p:pic>
        <p:nvPicPr>
          <p:cNvPr id="4" name="object 4"/>
          <p:cNvPicPr/>
          <p:nvPr/>
        </p:nvPicPr>
        <p:blipFill>
          <a:blip r:embed="rId3" cstate="print"/>
          <a:stretch>
            <a:fillRect/>
          </a:stretch>
        </p:blipFill>
        <p:spPr>
          <a:xfrm>
            <a:off x="5895826" y="3209832"/>
            <a:ext cx="4015295" cy="1767928"/>
          </a:xfrm>
          <a:prstGeom prst="rect">
            <a:avLst/>
          </a:prstGeom>
        </p:spPr>
      </p:pic>
      <p:pic>
        <p:nvPicPr>
          <p:cNvPr id="5" name="object 5"/>
          <p:cNvPicPr/>
          <p:nvPr/>
        </p:nvPicPr>
        <p:blipFill>
          <a:blip r:embed="rId4" cstate="print"/>
          <a:stretch>
            <a:fillRect/>
          </a:stretch>
        </p:blipFill>
        <p:spPr>
          <a:xfrm>
            <a:off x="1704600" y="3209832"/>
            <a:ext cx="4015295" cy="1767928"/>
          </a:xfrm>
          <a:prstGeom prst="rect">
            <a:avLst/>
          </a:prstGeom>
        </p:spPr>
      </p:pic>
      <p:pic>
        <p:nvPicPr>
          <p:cNvPr id="6" name="object 6"/>
          <p:cNvPicPr/>
          <p:nvPr/>
        </p:nvPicPr>
        <p:blipFill>
          <a:blip r:embed="rId5" cstate="print"/>
          <a:stretch>
            <a:fillRect/>
          </a:stretch>
        </p:blipFill>
        <p:spPr>
          <a:xfrm>
            <a:off x="1704600" y="1296001"/>
            <a:ext cx="4015295" cy="1767941"/>
          </a:xfrm>
          <a:prstGeom prst="rect">
            <a:avLst/>
          </a:prstGeom>
        </p:spPr>
      </p:pic>
      <p:grpSp>
        <p:nvGrpSpPr>
          <p:cNvPr id="7" name="object 7"/>
          <p:cNvGrpSpPr/>
          <p:nvPr/>
        </p:nvGrpSpPr>
        <p:grpSpPr>
          <a:xfrm>
            <a:off x="0" y="5431421"/>
            <a:ext cx="12193270" cy="1426845"/>
            <a:chOff x="0" y="5431421"/>
            <a:chExt cx="12193270" cy="1426845"/>
          </a:xfrm>
        </p:grpSpPr>
        <p:sp>
          <p:nvSpPr>
            <p:cNvPr id="8" name="object 8"/>
            <p:cNvSpPr/>
            <p:nvPr/>
          </p:nvSpPr>
          <p:spPr>
            <a:xfrm>
              <a:off x="0" y="5431421"/>
              <a:ext cx="12193270" cy="1426845"/>
            </a:xfrm>
            <a:custGeom>
              <a:avLst/>
              <a:gdLst/>
              <a:ahLst/>
              <a:cxnLst/>
              <a:rect l="l" t="t" r="r" b="b"/>
              <a:pathLst>
                <a:path w="12193270" h="1426845">
                  <a:moveTo>
                    <a:pt x="12193206" y="0"/>
                  </a:moveTo>
                  <a:lnTo>
                    <a:pt x="0" y="0"/>
                  </a:lnTo>
                  <a:lnTo>
                    <a:pt x="0" y="1426578"/>
                  </a:lnTo>
                  <a:lnTo>
                    <a:pt x="12193206" y="1426578"/>
                  </a:lnTo>
                  <a:lnTo>
                    <a:pt x="12193206" y="0"/>
                  </a:lnTo>
                  <a:close/>
                </a:path>
              </a:pathLst>
            </a:custGeom>
            <a:solidFill>
              <a:srgbClr val="303974"/>
            </a:solidFill>
          </p:spPr>
          <p:txBody>
            <a:bodyPr wrap="square" lIns="0" tIns="0" rIns="0" bIns="0" rtlCol="0"/>
            <a:lstStyle/>
            <a:p>
              <a:endParaRPr dirty="0"/>
            </a:p>
          </p:txBody>
        </p:sp>
        <p:pic>
          <p:nvPicPr>
            <p:cNvPr id="9" name="object 9"/>
            <p:cNvPicPr/>
            <p:nvPr/>
          </p:nvPicPr>
          <p:blipFill>
            <a:blip r:embed="rId6" cstate="print"/>
            <a:stretch>
              <a:fillRect/>
            </a:stretch>
          </p:blipFill>
          <p:spPr>
            <a:xfrm>
              <a:off x="10214612" y="6457543"/>
              <a:ext cx="724651" cy="73078"/>
            </a:xfrm>
            <a:prstGeom prst="rect">
              <a:avLst/>
            </a:prstGeom>
          </p:spPr>
        </p:pic>
        <p:pic>
          <p:nvPicPr>
            <p:cNvPr id="10" name="object 10"/>
            <p:cNvPicPr/>
            <p:nvPr/>
          </p:nvPicPr>
          <p:blipFill>
            <a:blip r:embed="rId7" cstate="print"/>
            <a:stretch>
              <a:fillRect/>
            </a:stretch>
          </p:blipFill>
          <p:spPr>
            <a:xfrm>
              <a:off x="10213799" y="6287901"/>
              <a:ext cx="724498" cy="73924"/>
            </a:xfrm>
            <a:prstGeom prst="rect">
              <a:avLst/>
            </a:prstGeom>
          </p:spPr>
        </p:pic>
        <p:pic>
          <p:nvPicPr>
            <p:cNvPr id="11" name="object 11"/>
            <p:cNvPicPr/>
            <p:nvPr/>
          </p:nvPicPr>
          <p:blipFill>
            <a:blip r:embed="rId8" cstate="print"/>
            <a:stretch>
              <a:fillRect/>
            </a:stretch>
          </p:blipFill>
          <p:spPr>
            <a:xfrm>
              <a:off x="9768599" y="5758795"/>
              <a:ext cx="1049072" cy="428635"/>
            </a:xfrm>
            <a:prstGeom prst="rect">
              <a:avLst/>
            </a:prstGeom>
          </p:spPr>
        </p:pic>
        <p:sp>
          <p:nvSpPr>
            <p:cNvPr id="12" name="object 12"/>
            <p:cNvSpPr/>
            <p:nvPr/>
          </p:nvSpPr>
          <p:spPr>
            <a:xfrm>
              <a:off x="10212832" y="6238747"/>
              <a:ext cx="726440" cy="168910"/>
            </a:xfrm>
            <a:custGeom>
              <a:avLst/>
              <a:gdLst/>
              <a:ahLst/>
              <a:cxnLst/>
              <a:rect l="l" t="t" r="r" b="b"/>
              <a:pathLst>
                <a:path w="726440" h="168910">
                  <a:moveTo>
                    <a:pt x="725462" y="0"/>
                  </a:moveTo>
                  <a:lnTo>
                    <a:pt x="482" y="0"/>
                  </a:lnTo>
                  <a:lnTo>
                    <a:pt x="482" y="3187"/>
                  </a:lnTo>
                  <a:lnTo>
                    <a:pt x="725462" y="3187"/>
                  </a:lnTo>
                  <a:lnTo>
                    <a:pt x="725462" y="0"/>
                  </a:lnTo>
                  <a:close/>
                </a:path>
                <a:path w="726440" h="168910">
                  <a:moveTo>
                    <a:pt x="726440" y="165430"/>
                  </a:moveTo>
                  <a:lnTo>
                    <a:pt x="0" y="165430"/>
                  </a:lnTo>
                  <a:lnTo>
                    <a:pt x="0" y="168630"/>
                  </a:lnTo>
                  <a:lnTo>
                    <a:pt x="726440" y="168630"/>
                  </a:lnTo>
                  <a:lnTo>
                    <a:pt x="726440" y="165430"/>
                  </a:lnTo>
                  <a:close/>
                </a:path>
              </a:pathLst>
            </a:custGeom>
            <a:solidFill>
              <a:srgbClr val="FFFFFF"/>
            </a:solidFill>
          </p:spPr>
          <p:txBody>
            <a:bodyPr wrap="square" lIns="0" tIns="0" rIns="0" bIns="0" rtlCol="0"/>
            <a:lstStyle/>
            <a:p>
              <a:endParaRPr/>
            </a:p>
          </p:txBody>
        </p:sp>
        <p:pic>
          <p:nvPicPr>
            <p:cNvPr id="13" name="object 13"/>
            <p:cNvPicPr/>
            <p:nvPr/>
          </p:nvPicPr>
          <p:blipFill>
            <a:blip r:embed="rId9" cstate="print"/>
            <a:stretch>
              <a:fillRect/>
            </a:stretch>
          </p:blipFill>
          <p:spPr>
            <a:xfrm>
              <a:off x="11167171" y="5829760"/>
              <a:ext cx="583313" cy="629890"/>
            </a:xfrm>
            <a:prstGeom prst="rect">
              <a:avLst/>
            </a:prstGeom>
          </p:spPr>
        </p:pic>
      </p:grpSp>
      <p:pic>
        <p:nvPicPr>
          <p:cNvPr id="17" name="Picture 16">
            <a:extLst>
              <a:ext uri="{FF2B5EF4-FFF2-40B4-BE49-F238E27FC236}">
                <a16:creationId xmlns:a16="http://schemas.microsoft.com/office/drawing/2014/main" id="{8C23808C-771C-3C46-4EE9-F20CB582DA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708" y="5613083"/>
            <a:ext cx="2292792" cy="1118701"/>
          </a:xfrm>
          <a:prstGeom prst="rect">
            <a:avLst/>
          </a:prstGeom>
        </p:spPr>
      </p:pic>
      <p:sp>
        <p:nvSpPr>
          <p:cNvPr id="18" name="TextBox 17">
            <a:extLst>
              <a:ext uri="{FF2B5EF4-FFF2-40B4-BE49-F238E27FC236}">
                <a16:creationId xmlns:a16="http://schemas.microsoft.com/office/drawing/2014/main" id="{E4A64D5C-9932-BD1C-51A6-24C27EBEE133}"/>
              </a:ext>
            </a:extLst>
          </p:cNvPr>
          <p:cNvSpPr txBox="1"/>
          <p:nvPr/>
        </p:nvSpPr>
        <p:spPr>
          <a:xfrm>
            <a:off x="3006062" y="6002596"/>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sp>
        <p:nvSpPr>
          <p:cNvPr id="16" name="Title 2">
            <a:extLst>
              <a:ext uri="{FF2B5EF4-FFF2-40B4-BE49-F238E27FC236}">
                <a16:creationId xmlns:a16="http://schemas.microsoft.com/office/drawing/2014/main" id="{7CF6830B-D96C-DD95-B169-57B4EC6A8247}"/>
              </a:ext>
            </a:extLst>
          </p:cNvPr>
          <p:cNvSpPr txBox="1">
            <a:spLocks/>
          </p:cNvSpPr>
          <p:nvPr/>
        </p:nvSpPr>
        <p:spPr>
          <a:xfrm>
            <a:off x="588477" y="-49318"/>
            <a:ext cx="11467597" cy="125448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i="0" kern="1200">
                <a:solidFill>
                  <a:srgbClr val="303974"/>
                </a:solidFill>
                <a:latin typeface="Arial"/>
                <a:ea typeface="+mj-ea"/>
                <a:cs typeface="Arial"/>
              </a:defRPr>
            </a:lvl1pPr>
          </a:lstStyle>
          <a:p>
            <a:r>
              <a:rPr lang="en-GB" sz="2800" dirty="0">
                <a:ea typeface="Open Sans" panose="020B0606030504020204" pitchFamily="34" charset="0"/>
                <a:cs typeface="Open Sans" panose="020B0606030504020204" pitchFamily="34" charset="0"/>
              </a:rPr>
              <a:t>Overview of the Social Work Leadership Framework</a:t>
            </a:r>
            <a:endParaRPr lang="en-GB"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75894" y="0"/>
            <a:ext cx="5517515" cy="6858000"/>
            <a:chOff x="6675894" y="0"/>
            <a:chExt cx="5517515" cy="6858000"/>
          </a:xfrm>
        </p:grpSpPr>
        <p:sp>
          <p:nvSpPr>
            <p:cNvPr id="3" name="object 3"/>
            <p:cNvSpPr/>
            <p:nvPr/>
          </p:nvSpPr>
          <p:spPr>
            <a:xfrm>
              <a:off x="6675894" y="0"/>
              <a:ext cx="5517515" cy="6858000"/>
            </a:xfrm>
            <a:custGeom>
              <a:avLst/>
              <a:gdLst/>
              <a:ahLst/>
              <a:cxnLst/>
              <a:rect l="l" t="t" r="r" b="b"/>
              <a:pathLst>
                <a:path w="5517515" h="6858000">
                  <a:moveTo>
                    <a:pt x="5517299" y="0"/>
                  </a:moveTo>
                  <a:lnTo>
                    <a:pt x="1316464" y="0"/>
                  </a:lnTo>
                  <a:lnTo>
                    <a:pt x="1293498" y="32973"/>
                  </a:lnTo>
                  <a:lnTo>
                    <a:pt x="1267363" y="71077"/>
                  </a:lnTo>
                  <a:lnTo>
                    <a:pt x="1241453" y="109439"/>
                  </a:lnTo>
                  <a:lnTo>
                    <a:pt x="1215771" y="148058"/>
                  </a:lnTo>
                  <a:lnTo>
                    <a:pt x="1190317" y="186931"/>
                  </a:lnTo>
                  <a:lnTo>
                    <a:pt x="1165092" y="226058"/>
                  </a:lnTo>
                  <a:lnTo>
                    <a:pt x="1140099" y="265436"/>
                  </a:lnTo>
                  <a:lnTo>
                    <a:pt x="1115337" y="305063"/>
                  </a:lnTo>
                  <a:lnTo>
                    <a:pt x="1090809" y="344939"/>
                  </a:lnTo>
                  <a:lnTo>
                    <a:pt x="1066516" y="385061"/>
                  </a:lnTo>
                  <a:lnTo>
                    <a:pt x="1042459" y="425427"/>
                  </a:lnTo>
                  <a:lnTo>
                    <a:pt x="1018640" y="466036"/>
                  </a:lnTo>
                  <a:lnTo>
                    <a:pt x="995059" y="506887"/>
                  </a:lnTo>
                  <a:lnTo>
                    <a:pt x="971719" y="547977"/>
                  </a:lnTo>
                  <a:lnTo>
                    <a:pt x="948620" y="589304"/>
                  </a:lnTo>
                  <a:lnTo>
                    <a:pt x="925763" y="630868"/>
                  </a:lnTo>
                  <a:lnTo>
                    <a:pt x="903152" y="672666"/>
                  </a:lnTo>
                  <a:lnTo>
                    <a:pt x="880785" y="714697"/>
                  </a:lnTo>
                  <a:lnTo>
                    <a:pt x="858665" y="756959"/>
                  </a:lnTo>
                  <a:lnTo>
                    <a:pt x="836794" y="799450"/>
                  </a:lnTo>
                  <a:lnTo>
                    <a:pt x="815172" y="842169"/>
                  </a:lnTo>
                  <a:lnTo>
                    <a:pt x="793800" y="885114"/>
                  </a:lnTo>
                  <a:lnTo>
                    <a:pt x="772681" y="928282"/>
                  </a:lnTo>
                  <a:lnTo>
                    <a:pt x="751816" y="971674"/>
                  </a:lnTo>
                  <a:lnTo>
                    <a:pt x="731205" y="1015286"/>
                  </a:lnTo>
                  <a:lnTo>
                    <a:pt x="710850" y="1059117"/>
                  </a:lnTo>
                  <a:lnTo>
                    <a:pt x="690752" y="1103166"/>
                  </a:lnTo>
                  <a:lnTo>
                    <a:pt x="670913" y="1147430"/>
                  </a:lnTo>
                  <a:lnTo>
                    <a:pt x="651335" y="1191908"/>
                  </a:lnTo>
                  <a:lnTo>
                    <a:pt x="632018" y="1236599"/>
                  </a:lnTo>
                  <a:lnTo>
                    <a:pt x="612963" y="1281500"/>
                  </a:lnTo>
                  <a:lnTo>
                    <a:pt x="594173" y="1326610"/>
                  </a:lnTo>
                  <a:lnTo>
                    <a:pt x="575648" y="1371927"/>
                  </a:lnTo>
                  <a:lnTo>
                    <a:pt x="557389" y="1417450"/>
                  </a:lnTo>
                  <a:lnTo>
                    <a:pt x="539399" y="1463176"/>
                  </a:lnTo>
                  <a:lnTo>
                    <a:pt x="521678" y="1509105"/>
                  </a:lnTo>
                  <a:lnTo>
                    <a:pt x="504228" y="1555234"/>
                  </a:lnTo>
                  <a:lnTo>
                    <a:pt x="487050" y="1601562"/>
                  </a:lnTo>
                  <a:lnTo>
                    <a:pt x="470145" y="1648087"/>
                  </a:lnTo>
                  <a:lnTo>
                    <a:pt x="453515" y="1694807"/>
                  </a:lnTo>
                  <a:lnTo>
                    <a:pt x="437160" y="1741720"/>
                  </a:lnTo>
                  <a:lnTo>
                    <a:pt x="421084" y="1788826"/>
                  </a:lnTo>
                  <a:lnTo>
                    <a:pt x="405285" y="1836122"/>
                  </a:lnTo>
                  <a:lnTo>
                    <a:pt x="389767" y="1883606"/>
                  </a:lnTo>
                  <a:lnTo>
                    <a:pt x="374530" y="1931277"/>
                  </a:lnTo>
                  <a:lnTo>
                    <a:pt x="359576" y="1979133"/>
                  </a:lnTo>
                  <a:lnTo>
                    <a:pt x="344906" y="2027173"/>
                  </a:lnTo>
                  <a:lnTo>
                    <a:pt x="330521" y="2075394"/>
                  </a:lnTo>
                  <a:lnTo>
                    <a:pt x="316423" y="2123796"/>
                  </a:lnTo>
                  <a:lnTo>
                    <a:pt x="302612" y="2172375"/>
                  </a:lnTo>
                  <a:lnTo>
                    <a:pt x="289091" y="2221131"/>
                  </a:lnTo>
                  <a:lnTo>
                    <a:pt x="275861" y="2270063"/>
                  </a:lnTo>
                  <a:lnTo>
                    <a:pt x="262922" y="2319167"/>
                  </a:lnTo>
                  <a:lnTo>
                    <a:pt x="250277" y="2368443"/>
                  </a:lnTo>
                  <a:lnTo>
                    <a:pt x="237926" y="2417889"/>
                  </a:lnTo>
                  <a:lnTo>
                    <a:pt x="225871" y="2467503"/>
                  </a:lnTo>
                  <a:lnTo>
                    <a:pt x="214113" y="2517283"/>
                  </a:lnTo>
                  <a:lnTo>
                    <a:pt x="202654" y="2567228"/>
                  </a:lnTo>
                  <a:lnTo>
                    <a:pt x="191495" y="2617336"/>
                  </a:lnTo>
                  <a:lnTo>
                    <a:pt x="180637" y="2667605"/>
                  </a:lnTo>
                  <a:lnTo>
                    <a:pt x="170082" y="2718034"/>
                  </a:lnTo>
                  <a:lnTo>
                    <a:pt x="159831" y="2768621"/>
                  </a:lnTo>
                  <a:lnTo>
                    <a:pt x="149884" y="2819364"/>
                  </a:lnTo>
                  <a:lnTo>
                    <a:pt x="140245" y="2870262"/>
                  </a:lnTo>
                  <a:lnTo>
                    <a:pt x="130913" y="2921313"/>
                  </a:lnTo>
                  <a:lnTo>
                    <a:pt x="121890" y="2972514"/>
                  </a:lnTo>
                  <a:lnTo>
                    <a:pt x="113178" y="3023865"/>
                  </a:lnTo>
                  <a:lnTo>
                    <a:pt x="104777" y="3075364"/>
                  </a:lnTo>
                  <a:lnTo>
                    <a:pt x="96690" y="3127009"/>
                  </a:lnTo>
                  <a:lnTo>
                    <a:pt x="88918" y="3178798"/>
                  </a:lnTo>
                  <a:lnTo>
                    <a:pt x="81461" y="3230730"/>
                  </a:lnTo>
                  <a:lnTo>
                    <a:pt x="74321" y="3282803"/>
                  </a:lnTo>
                  <a:lnTo>
                    <a:pt x="67500" y="3335014"/>
                  </a:lnTo>
                  <a:lnTo>
                    <a:pt x="60998" y="3387364"/>
                  </a:lnTo>
                  <a:lnTo>
                    <a:pt x="54818" y="3439849"/>
                  </a:lnTo>
                  <a:lnTo>
                    <a:pt x="48960" y="3492469"/>
                  </a:lnTo>
                  <a:lnTo>
                    <a:pt x="43426" y="3545221"/>
                  </a:lnTo>
                  <a:lnTo>
                    <a:pt x="38217" y="3598103"/>
                  </a:lnTo>
                  <a:lnTo>
                    <a:pt x="33335" y="3651115"/>
                  </a:lnTo>
                  <a:lnTo>
                    <a:pt x="28780" y="3704254"/>
                  </a:lnTo>
                  <a:lnTo>
                    <a:pt x="24554" y="3757519"/>
                  </a:lnTo>
                  <a:lnTo>
                    <a:pt x="20659" y="3810908"/>
                  </a:lnTo>
                  <a:lnTo>
                    <a:pt x="17096" y="3864418"/>
                  </a:lnTo>
                  <a:lnTo>
                    <a:pt x="13865" y="3918050"/>
                  </a:lnTo>
                  <a:lnTo>
                    <a:pt x="10969" y="3971800"/>
                  </a:lnTo>
                  <a:lnTo>
                    <a:pt x="8409" y="4025668"/>
                  </a:lnTo>
                  <a:lnTo>
                    <a:pt x="6186" y="4079650"/>
                  </a:lnTo>
                  <a:lnTo>
                    <a:pt x="4301" y="4133747"/>
                  </a:lnTo>
                  <a:lnTo>
                    <a:pt x="2756" y="4187956"/>
                  </a:lnTo>
                  <a:lnTo>
                    <a:pt x="1552" y="4242275"/>
                  </a:lnTo>
                  <a:lnTo>
                    <a:pt x="690" y="4296703"/>
                  </a:lnTo>
                  <a:lnTo>
                    <a:pt x="172" y="4351237"/>
                  </a:lnTo>
                  <a:lnTo>
                    <a:pt x="0" y="4405877"/>
                  </a:lnTo>
                  <a:lnTo>
                    <a:pt x="174" y="4460816"/>
                  </a:lnTo>
                  <a:lnTo>
                    <a:pt x="698" y="4515649"/>
                  </a:lnTo>
                  <a:lnTo>
                    <a:pt x="1570" y="4570374"/>
                  </a:lnTo>
                  <a:lnTo>
                    <a:pt x="2787" y="4624988"/>
                  </a:lnTo>
                  <a:lnTo>
                    <a:pt x="4350" y="4679491"/>
                  </a:lnTo>
                  <a:lnTo>
                    <a:pt x="6256" y="4733880"/>
                  </a:lnTo>
                  <a:lnTo>
                    <a:pt x="8504" y="4788154"/>
                  </a:lnTo>
                  <a:lnTo>
                    <a:pt x="11093" y="4842311"/>
                  </a:lnTo>
                  <a:lnTo>
                    <a:pt x="14021" y="4896350"/>
                  </a:lnTo>
                  <a:lnTo>
                    <a:pt x="17288" y="4950268"/>
                  </a:lnTo>
                  <a:lnTo>
                    <a:pt x="20891" y="5004064"/>
                  </a:lnTo>
                  <a:lnTo>
                    <a:pt x="24830" y="5057736"/>
                  </a:lnTo>
                  <a:lnTo>
                    <a:pt x="29103" y="5111283"/>
                  </a:lnTo>
                  <a:lnTo>
                    <a:pt x="33708" y="5164702"/>
                  </a:lnTo>
                  <a:lnTo>
                    <a:pt x="38645" y="5217993"/>
                  </a:lnTo>
                  <a:lnTo>
                    <a:pt x="43912" y="5271153"/>
                  </a:lnTo>
                  <a:lnTo>
                    <a:pt x="49508" y="5324180"/>
                  </a:lnTo>
                  <a:lnTo>
                    <a:pt x="55430" y="5377073"/>
                  </a:lnTo>
                  <a:lnTo>
                    <a:pt x="61679" y="5429830"/>
                  </a:lnTo>
                  <a:lnTo>
                    <a:pt x="68253" y="5482450"/>
                  </a:lnTo>
                  <a:lnTo>
                    <a:pt x="75149" y="5534930"/>
                  </a:lnTo>
                  <a:lnTo>
                    <a:pt x="82368" y="5587270"/>
                  </a:lnTo>
                  <a:lnTo>
                    <a:pt x="89907" y="5639466"/>
                  </a:lnTo>
                  <a:lnTo>
                    <a:pt x="97765" y="5691518"/>
                  </a:lnTo>
                  <a:lnTo>
                    <a:pt x="105941" y="5743424"/>
                  </a:lnTo>
                  <a:lnTo>
                    <a:pt x="114434" y="5795182"/>
                  </a:lnTo>
                  <a:lnTo>
                    <a:pt x="123242" y="5846790"/>
                  </a:lnTo>
                  <a:lnTo>
                    <a:pt x="132363" y="5898247"/>
                  </a:lnTo>
                  <a:lnTo>
                    <a:pt x="141797" y="5949551"/>
                  </a:lnTo>
                  <a:lnTo>
                    <a:pt x="151543" y="6000699"/>
                  </a:lnTo>
                  <a:lnTo>
                    <a:pt x="161597" y="6051692"/>
                  </a:lnTo>
                  <a:lnTo>
                    <a:pt x="171961" y="6102526"/>
                  </a:lnTo>
                  <a:lnTo>
                    <a:pt x="182631" y="6153199"/>
                  </a:lnTo>
                  <a:lnTo>
                    <a:pt x="193607" y="6203712"/>
                  </a:lnTo>
                  <a:lnTo>
                    <a:pt x="204887" y="6254060"/>
                  </a:lnTo>
                  <a:lnTo>
                    <a:pt x="216471" y="6304244"/>
                  </a:lnTo>
                  <a:lnTo>
                    <a:pt x="228356" y="6354260"/>
                  </a:lnTo>
                  <a:lnTo>
                    <a:pt x="240541" y="6404108"/>
                  </a:lnTo>
                  <a:lnTo>
                    <a:pt x="253025" y="6453786"/>
                  </a:lnTo>
                  <a:lnTo>
                    <a:pt x="265807" y="6503291"/>
                  </a:lnTo>
                  <a:lnTo>
                    <a:pt x="278885" y="6552622"/>
                  </a:lnTo>
                  <a:lnTo>
                    <a:pt x="292257" y="6601779"/>
                  </a:lnTo>
                  <a:lnTo>
                    <a:pt x="305924" y="6650757"/>
                  </a:lnTo>
                  <a:lnTo>
                    <a:pt x="319882" y="6699557"/>
                  </a:lnTo>
                  <a:lnTo>
                    <a:pt x="334132" y="6748176"/>
                  </a:lnTo>
                  <a:lnTo>
                    <a:pt x="348671" y="6796613"/>
                  </a:lnTo>
                  <a:lnTo>
                    <a:pt x="363498" y="6844865"/>
                  </a:lnTo>
                  <a:lnTo>
                    <a:pt x="367628" y="6858000"/>
                  </a:lnTo>
                  <a:lnTo>
                    <a:pt x="5517299" y="6858000"/>
                  </a:lnTo>
                  <a:lnTo>
                    <a:pt x="5517299" y="0"/>
                  </a:lnTo>
                  <a:close/>
                </a:path>
              </a:pathLst>
            </a:custGeom>
            <a:solidFill>
              <a:srgbClr val="A54399"/>
            </a:solidFill>
          </p:spPr>
          <p:txBody>
            <a:bodyPr wrap="square" lIns="0" tIns="0" rIns="0" bIns="0" rtlCol="0"/>
            <a:lstStyle/>
            <a:p>
              <a:endParaRPr/>
            </a:p>
          </p:txBody>
        </p:sp>
        <p:sp>
          <p:nvSpPr>
            <p:cNvPr id="4" name="object 4"/>
            <p:cNvSpPr/>
            <p:nvPr/>
          </p:nvSpPr>
          <p:spPr>
            <a:xfrm>
              <a:off x="7891945" y="1472005"/>
              <a:ext cx="3556635" cy="4108450"/>
            </a:xfrm>
            <a:custGeom>
              <a:avLst/>
              <a:gdLst/>
              <a:ahLst/>
              <a:cxnLst/>
              <a:rect l="l" t="t" r="r" b="b"/>
              <a:pathLst>
                <a:path w="3556634" h="4108450">
                  <a:moveTo>
                    <a:pt x="2739072" y="966724"/>
                  </a:moveTo>
                  <a:lnTo>
                    <a:pt x="2737878" y="918540"/>
                  </a:lnTo>
                  <a:lnTo>
                    <a:pt x="2734360" y="870953"/>
                  </a:lnTo>
                  <a:lnTo>
                    <a:pt x="2728569" y="824039"/>
                  </a:lnTo>
                  <a:lnTo>
                    <a:pt x="2720543" y="777836"/>
                  </a:lnTo>
                  <a:lnTo>
                    <a:pt x="2710357" y="732396"/>
                  </a:lnTo>
                  <a:lnTo>
                    <a:pt x="2698064" y="687793"/>
                  </a:lnTo>
                  <a:lnTo>
                    <a:pt x="2683713" y="644080"/>
                  </a:lnTo>
                  <a:lnTo>
                    <a:pt x="2667368" y="601294"/>
                  </a:lnTo>
                  <a:lnTo>
                    <a:pt x="2649080" y="559498"/>
                  </a:lnTo>
                  <a:lnTo>
                    <a:pt x="2628900" y="518769"/>
                  </a:lnTo>
                  <a:lnTo>
                    <a:pt x="2606891" y="479132"/>
                  </a:lnTo>
                  <a:lnTo>
                    <a:pt x="2583103" y="440664"/>
                  </a:lnTo>
                  <a:lnTo>
                    <a:pt x="2557589" y="403415"/>
                  </a:lnTo>
                  <a:lnTo>
                    <a:pt x="2530424" y="367436"/>
                  </a:lnTo>
                  <a:lnTo>
                    <a:pt x="2501646" y="332790"/>
                  </a:lnTo>
                  <a:lnTo>
                    <a:pt x="2471318" y="299529"/>
                  </a:lnTo>
                  <a:lnTo>
                    <a:pt x="2439492" y="267703"/>
                  </a:lnTo>
                  <a:lnTo>
                    <a:pt x="2406231" y="237375"/>
                  </a:lnTo>
                  <a:lnTo>
                    <a:pt x="2371572" y="208597"/>
                  </a:lnTo>
                  <a:lnTo>
                    <a:pt x="2335593" y="181432"/>
                  </a:lnTo>
                  <a:lnTo>
                    <a:pt x="2298344" y="155930"/>
                  </a:lnTo>
                  <a:lnTo>
                    <a:pt x="2259876" y="132156"/>
                  </a:lnTo>
                  <a:lnTo>
                    <a:pt x="2220239" y="110147"/>
                  </a:lnTo>
                  <a:lnTo>
                    <a:pt x="2179510" y="89966"/>
                  </a:lnTo>
                  <a:lnTo>
                    <a:pt x="2137727" y="71678"/>
                  </a:lnTo>
                  <a:lnTo>
                    <a:pt x="2094941" y="55333"/>
                  </a:lnTo>
                  <a:lnTo>
                    <a:pt x="2051227" y="40995"/>
                  </a:lnTo>
                  <a:lnTo>
                    <a:pt x="2006625" y="28702"/>
                  </a:lnTo>
                  <a:lnTo>
                    <a:pt x="1961197" y="18516"/>
                  </a:lnTo>
                  <a:lnTo>
                    <a:pt x="1914994" y="10490"/>
                  </a:lnTo>
                  <a:lnTo>
                    <a:pt x="1868093" y="4699"/>
                  </a:lnTo>
                  <a:lnTo>
                    <a:pt x="1820519" y="1181"/>
                  </a:lnTo>
                  <a:lnTo>
                    <a:pt x="1772348" y="0"/>
                  </a:lnTo>
                  <a:lnTo>
                    <a:pt x="1724177" y="1181"/>
                  </a:lnTo>
                  <a:lnTo>
                    <a:pt x="1676603" y="4699"/>
                  </a:lnTo>
                  <a:lnTo>
                    <a:pt x="1629689" y="10490"/>
                  </a:lnTo>
                  <a:lnTo>
                    <a:pt x="1583499" y="18516"/>
                  </a:lnTo>
                  <a:lnTo>
                    <a:pt x="1538071" y="28702"/>
                  </a:lnTo>
                  <a:lnTo>
                    <a:pt x="1493481" y="40995"/>
                  </a:lnTo>
                  <a:lnTo>
                    <a:pt x="1449768" y="55333"/>
                  </a:lnTo>
                  <a:lnTo>
                    <a:pt x="1406994" y="71678"/>
                  </a:lnTo>
                  <a:lnTo>
                    <a:pt x="1365211" y="89966"/>
                  </a:lnTo>
                  <a:lnTo>
                    <a:pt x="1324470" y="110147"/>
                  </a:lnTo>
                  <a:lnTo>
                    <a:pt x="1284846" y="132156"/>
                  </a:lnTo>
                  <a:lnTo>
                    <a:pt x="1246390" y="155930"/>
                  </a:lnTo>
                  <a:lnTo>
                    <a:pt x="1209141" y="181432"/>
                  </a:lnTo>
                  <a:lnTo>
                    <a:pt x="1173162" y="208597"/>
                  </a:lnTo>
                  <a:lnTo>
                    <a:pt x="1138516" y="237375"/>
                  </a:lnTo>
                  <a:lnTo>
                    <a:pt x="1105255" y="267703"/>
                  </a:lnTo>
                  <a:lnTo>
                    <a:pt x="1073442" y="299529"/>
                  </a:lnTo>
                  <a:lnTo>
                    <a:pt x="1043114" y="332790"/>
                  </a:lnTo>
                  <a:lnTo>
                    <a:pt x="1014349" y="367436"/>
                  </a:lnTo>
                  <a:lnTo>
                    <a:pt x="987183" y="403415"/>
                  </a:lnTo>
                  <a:lnTo>
                    <a:pt x="961682" y="440664"/>
                  </a:lnTo>
                  <a:lnTo>
                    <a:pt x="937895" y="479132"/>
                  </a:lnTo>
                  <a:lnTo>
                    <a:pt x="915898" y="518769"/>
                  </a:lnTo>
                  <a:lnTo>
                    <a:pt x="895718" y="559498"/>
                  </a:lnTo>
                  <a:lnTo>
                    <a:pt x="877430" y="601294"/>
                  </a:lnTo>
                  <a:lnTo>
                    <a:pt x="861085" y="644080"/>
                  </a:lnTo>
                  <a:lnTo>
                    <a:pt x="846734" y="687793"/>
                  </a:lnTo>
                  <a:lnTo>
                    <a:pt x="834453" y="732396"/>
                  </a:lnTo>
                  <a:lnTo>
                    <a:pt x="824268" y="777836"/>
                  </a:lnTo>
                  <a:lnTo>
                    <a:pt x="816241" y="824039"/>
                  </a:lnTo>
                  <a:lnTo>
                    <a:pt x="810450" y="870953"/>
                  </a:lnTo>
                  <a:lnTo>
                    <a:pt x="806932" y="918540"/>
                  </a:lnTo>
                  <a:lnTo>
                    <a:pt x="805751" y="966724"/>
                  </a:lnTo>
                  <a:lnTo>
                    <a:pt x="806932" y="1014907"/>
                  </a:lnTo>
                  <a:lnTo>
                    <a:pt x="810450" y="1062482"/>
                  </a:lnTo>
                  <a:lnTo>
                    <a:pt x="816241" y="1109408"/>
                  </a:lnTo>
                  <a:lnTo>
                    <a:pt x="824268" y="1155611"/>
                  </a:lnTo>
                  <a:lnTo>
                    <a:pt x="834453" y="1201039"/>
                  </a:lnTo>
                  <a:lnTo>
                    <a:pt x="846734" y="1245641"/>
                  </a:lnTo>
                  <a:lnTo>
                    <a:pt x="861085" y="1289367"/>
                  </a:lnTo>
                  <a:lnTo>
                    <a:pt x="877430" y="1332153"/>
                  </a:lnTo>
                  <a:lnTo>
                    <a:pt x="895718" y="1373936"/>
                  </a:lnTo>
                  <a:lnTo>
                    <a:pt x="915898" y="1414678"/>
                  </a:lnTo>
                  <a:lnTo>
                    <a:pt x="937895" y="1454302"/>
                  </a:lnTo>
                  <a:lnTo>
                    <a:pt x="961682" y="1492770"/>
                  </a:lnTo>
                  <a:lnTo>
                    <a:pt x="987183" y="1530019"/>
                  </a:lnTo>
                  <a:lnTo>
                    <a:pt x="1014349" y="1565998"/>
                  </a:lnTo>
                  <a:lnTo>
                    <a:pt x="1043114" y="1600644"/>
                  </a:lnTo>
                  <a:lnTo>
                    <a:pt x="1073442" y="1633918"/>
                  </a:lnTo>
                  <a:lnTo>
                    <a:pt x="1105255" y="1665732"/>
                  </a:lnTo>
                  <a:lnTo>
                    <a:pt x="1138516" y="1696059"/>
                  </a:lnTo>
                  <a:lnTo>
                    <a:pt x="1173162" y="1724837"/>
                  </a:lnTo>
                  <a:lnTo>
                    <a:pt x="1209141" y="1752003"/>
                  </a:lnTo>
                  <a:lnTo>
                    <a:pt x="1246390" y="1777504"/>
                  </a:lnTo>
                  <a:lnTo>
                    <a:pt x="1284846" y="1801279"/>
                  </a:lnTo>
                  <a:lnTo>
                    <a:pt x="1324470" y="1823288"/>
                  </a:lnTo>
                  <a:lnTo>
                    <a:pt x="1365211" y="1843455"/>
                  </a:lnTo>
                  <a:lnTo>
                    <a:pt x="1406994" y="1861743"/>
                  </a:lnTo>
                  <a:lnTo>
                    <a:pt x="1449768" y="1878101"/>
                  </a:lnTo>
                  <a:lnTo>
                    <a:pt x="1493481" y="1892439"/>
                  </a:lnTo>
                  <a:lnTo>
                    <a:pt x="1538071" y="1904733"/>
                  </a:lnTo>
                  <a:lnTo>
                    <a:pt x="1583499" y="1914918"/>
                  </a:lnTo>
                  <a:lnTo>
                    <a:pt x="1629689" y="1922932"/>
                  </a:lnTo>
                  <a:lnTo>
                    <a:pt x="1676603" y="1928723"/>
                  </a:lnTo>
                  <a:lnTo>
                    <a:pt x="1724177" y="1932241"/>
                  </a:lnTo>
                  <a:lnTo>
                    <a:pt x="1772348" y="1933435"/>
                  </a:lnTo>
                  <a:lnTo>
                    <a:pt x="1820519" y="1932241"/>
                  </a:lnTo>
                  <a:lnTo>
                    <a:pt x="1868093" y="1928723"/>
                  </a:lnTo>
                  <a:lnTo>
                    <a:pt x="1914994" y="1922932"/>
                  </a:lnTo>
                  <a:lnTo>
                    <a:pt x="1961197" y="1914918"/>
                  </a:lnTo>
                  <a:lnTo>
                    <a:pt x="2006625" y="1904733"/>
                  </a:lnTo>
                  <a:lnTo>
                    <a:pt x="2051227" y="1892439"/>
                  </a:lnTo>
                  <a:lnTo>
                    <a:pt x="2094941" y="1878101"/>
                  </a:lnTo>
                  <a:lnTo>
                    <a:pt x="2137727" y="1861743"/>
                  </a:lnTo>
                  <a:lnTo>
                    <a:pt x="2179510" y="1843455"/>
                  </a:lnTo>
                  <a:lnTo>
                    <a:pt x="2220239" y="1823288"/>
                  </a:lnTo>
                  <a:lnTo>
                    <a:pt x="2259876" y="1801279"/>
                  </a:lnTo>
                  <a:lnTo>
                    <a:pt x="2298344" y="1777504"/>
                  </a:lnTo>
                  <a:lnTo>
                    <a:pt x="2335593" y="1752003"/>
                  </a:lnTo>
                  <a:lnTo>
                    <a:pt x="2371572" y="1724837"/>
                  </a:lnTo>
                  <a:lnTo>
                    <a:pt x="2406231" y="1696059"/>
                  </a:lnTo>
                  <a:lnTo>
                    <a:pt x="2439492" y="1665732"/>
                  </a:lnTo>
                  <a:lnTo>
                    <a:pt x="2471318" y="1633918"/>
                  </a:lnTo>
                  <a:lnTo>
                    <a:pt x="2501646" y="1600644"/>
                  </a:lnTo>
                  <a:lnTo>
                    <a:pt x="2530424" y="1565998"/>
                  </a:lnTo>
                  <a:lnTo>
                    <a:pt x="2557589" y="1530019"/>
                  </a:lnTo>
                  <a:lnTo>
                    <a:pt x="2583103" y="1492770"/>
                  </a:lnTo>
                  <a:lnTo>
                    <a:pt x="2606891" y="1454302"/>
                  </a:lnTo>
                  <a:lnTo>
                    <a:pt x="2628900" y="1414678"/>
                  </a:lnTo>
                  <a:lnTo>
                    <a:pt x="2649080" y="1373936"/>
                  </a:lnTo>
                  <a:lnTo>
                    <a:pt x="2667368" y="1332153"/>
                  </a:lnTo>
                  <a:lnTo>
                    <a:pt x="2683713" y="1289367"/>
                  </a:lnTo>
                  <a:lnTo>
                    <a:pt x="2698064" y="1245641"/>
                  </a:lnTo>
                  <a:lnTo>
                    <a:pt x="2710357" y="1201039"/>
                  </a:lnTo>
                  <a:lnTo>
                    <a:pt x="2720543" y="1155611"/>
                  </a:lnTo>
                  <a:lnTo>
                    <a:pt x="2728569" y="1109408"/>
                  </a:lnTo>
                  <a:lnTo>
                    <a:pt x="2734360" y="1062482"/>
                  </a:lnTo>
                  <a:lnTo>
                    <a:pt x="2737878" y="1014907"/>
                  </a:lnTo>
                  <a:lnTo>
                    <a:pt x="2739072" y="966724"/>
                  </a:lnTo>
                  <a:close/>
                </a:path>
                <a:path w="3556634" h="4108450">
                  <a:moveTo>
                    <a:pt x="3556152" y="2773159"/>
                  </a:moveTo>
                  <a:lnTo>
                    <a:pt x="3554844" y="2721292"/>
                  </a:lnTo>
                  <a:lnTo>
                    <a:pt x="3550983" y="2670162"/>
                  </a:lnTo>
                  <a:lnTo>
                    <a:pt x="3544608" y="2619832"/>
                  </a:lnTo>
                  <a:lnTo>
                    <a:pt x="3535819" y="2570391"/>
                  </a:lnTo>
                  <a:lnTo>
                    <a:pt x="3524669" y="2521902"/>
                  </a:lnTo>
                  <a:lnTo>
                    <a:pt x="3511232" y="2474430"/>
                  </a:lnTo>
                  <a:lnTo>
                    <a:pt x="3495586" y="2428049"/>
                  </a:lnTo>
                  <a:lnTo>
                    <a:pt x="3477780" y="2382850"/>
                  </a:lnTo>
                  <a:lnTo>
                    <a:pt x="3457905" y="2338895"/>
                  </a:lnTo>
                  <a:lnTo>
                    <a:pt x="3436010" y="2296249"/>
                  </a:lnTo>
                  <a:lnTo>
                    <a:pt x="3412185" y="2254999"/>
                  </a:lnTo>
                  <a:lnTo>
                    <a:pt x="3386480" y="2215197"/>
                  </a:lnTo>
                  <a:lnTo>
                    <a:pt x="3358972" y="2176945"/>
                  </a:lnTo>
                  <a:lnTo>
                    <a:pt x="3329736" y="2140293"/>
                  </a:lnTo>
                  <a:lnTo>
                    <a:pt x="3298850" y="2105317"/>
                  </a:lnTo>
                  <a:lnTo>
                    <a:pt x="3266351" y="2072093"/>
                  </a:lnTo>
                  <a:lnTo>
                    <a:pt x="3232340" y="2040699"/>
                  </a:lnTo>
                  <a:lnTo>
                    <a:pt x="3196869" y="2011197"/>
                  </a:lnTo>
                  <a:lnTo>
                    <a:pt x="3160014" y="1983663"/>
                  </a:lnTo>
                  <a:lnTo>
                    <a:pt x="3121850" y="1958187"/>
                  </a:lnTo>
                  <a:lnTo>
                    <a:pt x="3082442" y="1934819"/>
                  </a:lnTo>
                  <a:lnTo>
                    <a:pt x="3041840" y="1913636"/>
                  </a:lnTo>
                  <a:lnTo>
                    <a:pt x="3000146" y="1894725"/>
                  </a:lnTo>
                  <a:lnTo>
                    <a:pt x="2957411" y="1878139"/>
                  </a:lnTo>
                  <a:lnTo>
                    <a:pt x="2913710" y="1863966"/>
                  </a:lnTo>
                  <a:lnTo>
                    <a:pt x="2869107" y="1852269"/>
                  </a:lnTo>
                  <a:lnTo>
                    <a:pt x="2823667" y="1843125"/>
                  </a:lnTo>
                  <a:lnTo>
                    <a:pt x="2811602" y="1843125"/>
                  </a:lnTo>
                  <a:lnTo>
                    <a:pt x="2779776" y="1879511"/>
                  </a:lnTo>
                  <a:lnTo>
                    <a:pt x="2746705" y="1914753"/>
                  </a:lnTo>
                  <a:lnTo>
                    <a:pt x="2712402" y="1948802"/>
                  </a:lnTo>
                  <a:lnTo>
                    <a:pt x="2676918" y="1981619"/>
                  </a:lnTo>
                  <a:lnTo>
                    <a:pt x="2640279" y="2013178"/>
                  </a:lnTo>
                  <a:lnTo>
                    <a:pt x="2602534" y="2043455"/>
                  </a:lnTo>
                  <a:lnTo>
                    <a:pt x="2563698" y="2072386"/>
                  </a:lnTo>
                  <a:lnTo>
                    <a:pt x="2523833" y="2099957"/>
                  </a:lnTo>
                  <a:lnTo>
                    <a:pt x="2482951" y="2126132"/>
                  </a:lnTo>
                  <a:lnTo>
                    <a:pt x="2441092" y="2150859"/>
                  </a:lnTo>
                  <a:lnTo>
                    <a:pt x="2398293" y="2174125"/>
                  </a:lnTo>
                  <a:lnTo>
                    <a:pt x="2354592" y="2195893"/>
                  </a:lnTo>
                  <a:lnTo>
                    <a:pt x="2310028" y="2216112"/>
                  </a:lnTo>
                  <a:lnTo>
                    <a:pt x="2264626" y="2234755"/>
                  </a:lnTo>
                  <a:lnTo>
                    <a:pt x="2218423" y="2251799"/>
                  </a:lnTo>
                  <a:lnTo>
                    <a:pt x="2171458" y="2267178"/>
                  </a:lnTo>
                  <a:lnTo>
                    <a:pt x="2123757" y="2280894"/>
                  </a:lnTo>
                  <a:lnTo>
                    <a:pt x="2075370" y="2292896"/>
                  </a:lnTo>
                  <a:lnTo>
                    <a:pt x="2026323" y="2303145"/>
                  </a:lnTo>
                  <a:lnTo>
                    <a:pt x="1976653" y="2311603"/>
                  </a:lnTo>
                  <a:lnTo>
                    <a:pt x="1926399" y="2318245"/>
                  </a:lnTo>
                  <a:lnTo>
                    <a:pt x="1875586" y="2323033"/>
                  </a:lnTo>
                  <a:lnTo>
                    <a:pt x="1824253" y="2325928"/>
                  </a:lnTo>
                  <a:lnTo>
                    <a:pt x="1772437" y="2326906"/>
                  </a:lnTo>
                  <a:lnTo>
                    <a:pt x="1720621" y="2325928"/>
                  </a:lnTo>
                  <a:lnTo>
                    <a:pt x="1669288" y="2323033"/>
                  </a:lnTo>
                  <a:lnTo>
                    <a:pt x="1618475" y="2318245"/>
                  </a:lnTo>
                  <a:lnTo>
                    <a:pt x="1568208" y="2311603"/>
                  </a:lnTo>
                  <a:lnTo>
                    <a:pt x="1518526" y="2303145"/>
                  </a:lnTo>
                  <a:lnTo>
                    <a:pt x="1469466" y="2292896"/>
                  </a:lnTo>
                  <a:lnTo>
                    <a:pt x="1421066" y="2280894"/>
                  </a:lnTo>
                  <a:lnTo>
                    <a:pt x="1373352" y="2267178"/>
                  </a:lnTo>
                  <a:lnTo>
                    <a:pt x="1326375" y="2251799"/>
                  </a:lnTo>
                  <a:lnTo>
                    <a:pt x="1280160" y="2234755"/>
                  </a:lnTo>
                  <a:lnTo>
                    <a:pt x="1234732" y="2216112"/>
                  </a:lnTo>
                  <a:lnTo>
                    <a:pt x="1190155" y="2195893"/>
                  </a:lnTo>
                  <a:lnTo>
                    <a:pt x="1146429" y="2174125"/>
                  </a:lnTo>
                  <a:lnTo>
                    <a:pt x="1103617" y="2150859"/>
                  </a:lnTo>
                  <a:lnTo>
                    <a:pt x="1061745" y="2126132"/>
                  </a:lnTo>
                  <a:lnTo>
                    <a:pt x="1020851" y="2099957"/>
                  </a:lnTo>
                  <a:lnTo>
                    <a:pt x="980960" y="2072386"/>
                  </a:lnTo>
                  <a:lnTo>
                    <a:pt x="942124" y="2043455"/>
                  </a:lnTo>
                  <a:lnTo>
                    <a:pt x="904367" y="2013178"/>
                  </a:lnTo>
                  <a:lnTo>
                    <a:pt x="867714" y="1981619"/>
                  </a:lnTo>
                  <a:lnTo>
                    <a:pt x="832231" y="1948802"/>
                  </a:lnTo>
                  <a:lnTo>
                    <a:pt x="797915" y="1914753"/>
                  </a:lnTo>
                  <a:lnTo>
                    <a:pt x="764832" y="1879511"/>
                  </a:lnTo>
                  <a:lnTo>
                    <a:pt x="733005" y="1843125"/>
                  </a:lnTo>
                  <a:lnTo>
                    <a:pt x="687311" y="1852269"/>
                  </a:lnTo>
                  <a:lnTo>
                    <a:pt x="642708" y="1863966"/>
                  </a:lnTo>
                  <a:lnTo>
                    <a:pt x="598995" y="1878139"/>
                  </a:lnTo>
                  <a:lnTo>
                    <a:pt x="556260" y="1894725"/>
                  </a:lnTo>
                  <a:lnTo>
                    <a:pt x="514553" y="1913636"/>
                  </a:lnTo>
                  <a:lnTo>
                    <a:pt x="473951" y="1934819"/>
                  </a:lnTo>
                  <a:lnTo>
                    <a:pt x="434530" y="1958187"/>
                  </a:lnTo>
                  <a:lnTo>
                    <a:pt x="396341" y="1983663"/>
                  </a:lnTo>
                  <a:lnTo>
                    <a:pt x="359486" y="2011197"/>
                  </a:lnTo>
                  <a:lnTo>
                    <a:pt x="324002" y="2040699"/>
                  </a:lnTo>
                  <a:lnTo>
                    <a:pt x="289979" y="2072093"/>
                  </a:lnTo>
                  <a:lnTo>
                    <a:pt x="257467" y="2105317"/>
                  </a:lnTo>
                  <a:lnTo>
                    <a:pt x="226555" y="2140293"/>
                  </a:lnTo>
                  <a:lnTo>
                    <a:pt x="197307" y="2176945"/>
                  </a:lnTo>
                  <a:lnTo>
                    <a:pt x="169786" y="2215197"/>
                  </a:lnTo>
                  <a:lnTo>
                    <a:pt x="144081" y="2254999"/>
                  </a:lnTo>
                  <a:lnTo>
                    <a:pt x="120230" y="2296249"/>
                  </a:lnTo>
                  <a:lnTo>
                    <a:pt x="98323" y="2338895"/>
                  </a:lnTo>
                  <a:lnTo>
                    <a:pt x="78435" y="2382850"/>
                  </a:lnTo>
                  <a:lnTo>
                    <a:pt x="60617" y="2428049"/>
                  </a:lnTo>
                  <a:lnTo>
                    <a:pt x="44958" y="2474430"/>
                  </a:lnTo>
                  <a:lnTo>
                    <a:pt x="31508" y="2521902"/>
                  </a:lnTo>
                  <a:lnTo>
                    <a:pt x="20358" y="2570391"/>
                  </a:lnTo>
                  <a:lnTo>
                    <a:pt x="11557" y="2619832"/>
                  </a:lnTo>
                  <a:lnTo>
                    <a:pt x="5181" y="2670162"/>
                  </a:lnTo>
                  <a:lnTo>
                    <a:pt x="1308" y="2721292"/>
                  </a:lnTo>
                  <a:lnTo>
                    <a:pt x="0" y="2773159"/>
                  </a:lnTo>
                  <a:lnTo>
                    <a:pt x="0" y="3973677"/>
                  </a:lnTo>
                  <a:lnTo>
                    <a:pt x="9575" y="4026649"/>
                  </a:lnTo>
                  <a:lnTo>
                    <a:pt x="35877" y="4069270"/>
                  </a:lnTo>
                  <a:lnTo>
                    <a:pt x="75260" y="4097667"/>
                  </a:lnTo>
                  <a:lnTo>
                    <a:pt x="124091" y="4107992"/>
                  </a:lnTo>
                  <a:lnTo>
                    <a:pt x="3432327" y="4107992"/>
                  </a:lnTo>
                  <a:lnTo>
                    <a:pt x="3481120" y="4097667"/>
                  </a:lnTo>
                  <a:lnTo>
                    <a:pt x="3520414" y="4069270"/>
                  </a:lnTo>
                  <a:lnTo>
                    <a:pt x="3546627" y="4026649"/>
                  </a:lnTo>
                  <a:lnTo>
                    <a:pt x="3556152" y="3973677"/>
                  </a:lnTo>
                  <a:lnTo>
                    <a:pt x="3556152" y="2773159"/>
                  </a:lnTo>
                  <a:close/>
                </a:path>
              </a:pathLst>
            </a:custGeom>
            <a:solidFill>
              <a:srgbClr val="C99AC6"/>
            </a:solidFill>
          </p:spPr>
          <p:txBody>
            <a:bodyPr wrap="square" lIns="0" tIns="0" rIns="0" bIns="0" rtlCol="0"/>
            <a:lstStyle/>
            <a:p>
              <a:endParaRPr/>
            </a:p>
          </p:txBody>
        </p:sp>
        <p:sp>
          <p:nvSpPr>
            <p:cNvPr id="5" name="object 5"/>
            <p:cNvSpPr/>
            <p:nvPr/>
          </p:nvSpPr>
          <p:spPr>
            <a:xfrm>
              <a:off x="8391118" y="4455520"/>
              <a:ext cx="2054225" cy="341630"/>
            </a:xfrm>
            <a:custGeom>
              <a:avLst/>
              <a:gdLst/>
              <a:ahLst/>
              <a:cxnLst/>
              <a:rect l="l" t="t" r="r" b="b"/>
              <a:pathLst>
                <a:path w="2054225" h="341629">
                  <a:moveTo>
                    <a:pt x="0" y="341503"/>
                  </a:moveTo>
                  <a:lnTo>
                    <a:pt x="2053844" y="341503"/>
                  </a:lnTo>
                  <a:lnTo>
                    <a:pt x="2053844" y="0"/>
                  </a:lnTo>
                  <a:lnTo>
                    <a:pt x="0" y="0"/>
                  </a:lnTo>
                  <a:lnTo>
                    <a:pt x="0" y="341503"/>
                  </a:lnTo>
                  <a:close/>
                </a:path>
              </a:pathLst>
            </a:custGeom>
            <a:solidFill>
              <a:srgbClr val="A54399"/>
            </a:solidFill>
          </p:spPr>
          <p:txBody>
            <a:bodyPr wrap="square" lIns="0" tIns="0" rIns="0" bIns="0" rtlCol="0"/>
            <a:lstStyle/>
            <a:p>
              <a:endParaRPr/>
            </a:p>
          </p:txBody>
        </p:sp>
        <p:sp>
          <p:nvSpPr>
            <p:cNvPr id="6" name="object 6"/>
            <p:cNvSpPr/>
            <p:nvPr/>
          </p:nvSpPr>
          <p:spPr>
            <a:xfrm>
              <a:off x="10081717" y="4125551"/>
              <a:ext cx="867410" cy="1001394"/>
            </a:xfrm>
            <a:custGeom>
              <a:avLst/>
              <a:gdLst/>
              <a:ahLst/>
              <a:cxnLst/>
              <a:rect l="l" t="t" r="r" b="b"/>
              <a:pathLst>
                <a:path w="867409" h="1001395">
                  <a:moveTo>
                    <a:pt x="0" y="0"/>
                  </a:moveTo>
                  <a:lnTo>
                    <a:pt x="0" y="1001394"/>
                  </a:lnTo>
                  <a:lnTo>
                    <a:pt x="867244" y="500697"/>
                  </a:lnTo>
                  <a:lnTo>
                    <a:pt x="0" y="0"/>
                  </a:lnTo>
                  <a:close/>
                </a:path>
              </a:pathLst>
            </a:custGeom>
            <a:solidFill>
              <a:srgbClr val="A54399"/>
            </a:solidFill>
          </p:spPr>
          <p:txBody>
            <a:bodyPr wrap="square" lIns="0" tIns="0" rIns="0" bIns="0" rtlCol="0"/>
            <a:lstStyle/>
            <a:p>
              <a:endParaRPr/>
            </a:p>
          </p:txBody>
        </p:sp>
      </p:grpSp>
      <p:sp>
        <p:nvSpPr>
          <p:cNvPr id="7" name="object 7" descr="$PPTXTitle"/>
          <p:cNvSpPr txBox="1">
            <a:spLocks noGrp="1"/>
          </p:cNvSpPr>
          <p:nvPr>
            <p:ph type="subTitle" idx="4"/>
          </p:nvPr>
        </p:nvSpPr>
        <p:spPr>
          <a:xfrm>
            <a:off x="511967" y="3797751"/>
            <a:ext cx="4269740" cy="700833"/>
          </a:xfrm>
          <a:prstGeom prst="rect">
            <a:avLst/>
          </a:prstGeom>
        </p:spPr>
        <p:txBody>
          <a:bodyPr vert="horz" wrap="square" lIns="0" tIns="84455" rIns="0" bIns="0" rtlCol="0">
            <a:spAutoFit/>
          </a:bodyPr>
          <a:lstStyle/>
          <a:p>
            <a:pPr marL="0" indent="0">
              <a:lnSpc>
                <a:spcPct val="100000"/>
              </a:lnSpc>
              <a:spcBef>
                <a:spcPts val="665"/>
              </a:spcBef>
              <a:buNone/>
            </a:pPr>
            <a:r>
              <a:rPr lang="en-IE" sz="4000" b="1" spc="165" dirty="0">
                <a:solidFill>
                  <a:srgbClr val="FFFFFF"/>
                </a:solidFill>
                <a:latin typeface="Arial"/>
                <a:cs typeface="Arial"/>
              </a:rPr>
              <a:t>Leading self</a:t>
            </a:r>
            <a:endParaRPr lang="en-IE" sz="4000" dirty="0">
              <a:latin typeface="Arial"/>
              <a:cs typeface="Arial"/>
            </a:endParaRPr>
          </a:p>
        </p:txBody>
      </p:sp>
      <p:pic>
        <p:nvPicPr>
          <p:cNvPr id="8" name="object 8"/>
          <p:cNvPicPr/>
          <p:nvPr/>
        </p:nvPicPr>
        <p:blipFill>
          <a:blip r:embed="rId2" cstate="print"/>
          <a:stretch>
            <a:fillRect/>
          </a:stretch>
        </p:blipFill>
        <p:spPr>
          <a:xfrm>
            <a:off x="1239329" y="6471742"/>
            <a:ext cx="724650" cy="73078"/>
          </a:xfrm>
          <a:prstGeom prst="rect">
            <a:avLst/>
          </a:prstGeom>
        </p:spPr>
      </p:pic>
      <p:pic>
        <p:nvPicPr>
          <p:cNvPr id="9" name="object 9"/>
          <p:cNvPicPr/>
          <p:nvPr/>
        </p:nvPicPr>
        <p:blipFill>
          <a:blip r:embed="rId3" cstate="print"/>
          <a:stretch>
            <a:fillRect/>
          </a:stretch>
        </p:blipFill>
        <p:spPr>
          <a:xfrm>
            <a:off x="793316" y="5772995"/>
            <a:ext cx="1049070" cy="428635"/>
          </a:xfrm>
          <a:prstGeom prst="rect">
            <a:avLst/>
          </a:prstGeom>
        </p:spPr>
      </p:pic>
      <p:sp>
        <p:nvSpPr>
          <p:cNvPr id="10" name="object 10"/>
          <p:cNvSpPr/>
          <p:nvPr/>
        </p:nvSpPr>
        <p:spPr>
          <a:xfrm>
            <a:off x="1238021" y="6252946"/>
            <a:ext cx="725170" cy="3810"/>
          </a:xfrm>
          <a:custGeom>
            <a:avLst/>
            <a:gdLst/>
            <a:ahLst/>
            <a:cxnLst/>
            <a:rect l="l" t="t" r="r" b="b"/>
            <a:pathLst>
              <a:path w="725169" h="3810">
                <a:moveTo>
                  <a:pt x="724992" y="0"/>
                </a:moveTo>
                <a:lnTo>
                  <a:pt x="0" y="0"/>
                </a:lnTo>
                <a:lnTo>
                  <a:pt x="0" y="3187"/>
                </a:lnTo>
                <a:lnTo>
                  <a:pt x="724992" y="3187"/>
                </a:lnTo>
                <a:lnTo>
                  <a:pt x="724992" y="0"/>
                </a:lnTo>
                <a:close/>
              </a:path>
            </a:pathLst>
          </a:custGeom>
          <a:solidFill>
            <a:srgbClr val="FFFFFF"/>
          </a:solidFill>
        </p:spPr>
        <p:txBody>
          <a:bodyPr wrap="square" lIns="0" tIns="0" rIns="0" bIns="0" rtlCol="0"/>
          <a:lstStyle/>
          <a:p>
            <a:endParaRPr/>
          </a:p>
        </p:txBody>
      </p:sp>
      <p:grpSp>
        <p:nvGrpSpPr>
          <p:cNvPr id="11" name="object 11"/>
          <p:cNvGrpSpPr/>
          <p:nvPr/>
        </p:nvGrpSpPr>
        <p:grpSpPr>
          <a:xfrm>
            <a:off x="1237551" y="6302100"/>
            <a:ext cx="726440" cy="120014"/>
            <a:chOff x="1237551" y="6302100"/>
            <a:chExt cx="726440" cy="120014"/>
          </a:xfrm>
        </p:grpSpPr>
        <p:pic>
          <p:nvPicPr>
            <p:cNvPr id="12" name="object 12"/>
            <p:cNvPicPr/>
            <p:nvPr/>
          </p:nvPicPr>
          <p:blipFill>
            <a:blip r:embed="rId4" cstate="print"/>
            <a:stretch>
              <a:fillRect/>
            </a:stretch>
          </p:blipFill>
          <p:spPr>
            <a:xfrm>
              <a:off x="1238515" y="6302100"/>
              <a:ext cx="724498" cy="73925"/>
            </a:xfrm>
            <a:prstGeom prst="rect">
              <a:avLst/>
            </a:prstGeom>
          </p:spPr>
        </p:pic>
        <p:sp>
          <p:nvSpPr>
            <p:cNvPr id="13" name="object 13"/>
            <p:cNvSpPr/>
            <p:nvPr/>
          </p:nvSpPr>
          <p:spPr>
            <a:xfrm>
              <a:off x="1237551" y="6418376"/>
              <a:ext cx="726440" cy="3810"/>
            </a:xfrm>
            <a:custGeom>
              <a:avLst/>
              <a:gdLst/>
              <a:ahLst/>
              <a:cxnLst/>
              <a:rect l="l" t="t" r="r" b="b"/>
              <a:pathLst>
                <a:path w="726439" h="3810">
                  <a:moveTo>
                    <a:pt x="726439" y="0"/>
                  </a:moveTo>
                  <a:lnTo>
                    <a:pt x="0" y="0"/>
                  </a:lnTo>
                  <a:lnTo>
                    <a:pt x="0" y="3187"/>
                  </a:lnTo>
                  <a:lnTo>
                    <a:pt x="726439" y="3187"/>
                  </a:lnTo>
                  <a:lnTo>
                    <a:pt x="726439" y="0"/>
                  </a:lnTo>
                  <a:close/>
                </a:path>
              </a:pathLst>
            </a:custGeom>
            <a:solidFill>
              <a:srgbClr val="FFFFFF"/>
            </a:solidFill>
          </p:spPr>
          <p:txBody>
            <a:bodyPr wrap="square" lIns="0" tIns="0" rIns="0" bIns="0" rtlCol="0"/>
            <a:lstStyle/>
            <a:p>
              <a:endParaRPr/>
            </a:p>
          </p:txBody>
        </p:sp>
      </p:grpSp>
      <p:pic>
        <p:nvPicPr>
          <p:cNvPr id="14" name="object 14"/>
          <p:cNvPicPr/>
          <p:nvPr/>
        </p:nvPicPr>
        <p:blipFill>
          <a:blip r:embed="rId5" cstate="print"/>
          <a:stretch>
            <a:fillRect/>
          </a:stretch>
        </p:blipFill>
        <p:spPr>
          <a:xfrm>
            <a:off x="2191887" y="5843959"/>
            <a:ext cx="583316" cy="629890"/>
          </a:xfrm>
          <a:prstGeom prst="rect">
            <a:avLst/>
          </a:prstGeom>
        </p:spPr>
      </p:pic>
      <p:sp>
        <p:nvSpPr>
          <p:cNvPr id="19" name="object 19"/>
          <p:cNvSpPr/>
          <p:nvPr/>
        </p:nvSpPr>
        <p:spPr>
          <a:xfrm>
            <a:off x="542166" y="2662194"/>
            <a:ext cx="2962275" cy="246379"/>
          </a:xfrm>
          <a:custGeom>
            <a:avLst/>
            <a:gdLst/>
            <a:ahLst/>
            <a:cxnLst/>
            <a:rect l="l" t="t" r="r" b="b"/>
            <a:pathLst>
              <a:path w="2962275" h="246380">
                <a:moveTo>
                  <a:pt x="23444" y="0"/>
                </a:moveTo>
                <a:lnTo>
                  <a:pt x="14208" y="1759"/>
                </a:lnTo>
                <a:lnTo>
                  <a:pt x="6769" y="6645"/>
                </a:lnTo>
                <a:lnTo>
                  <a:pt x="1805" y="14069"/>
                </a:lnTo>
                <a:lnTo>
                  <a:pt x="0" y="23444"/>
                </a:lnTo>
                <a:lnTo>
                  <a:pt x="1805" y="32679"/>
                </a:lnTo>
                <a:lnTo>
                  <a:pt x="6769" y="40119"/>
                </a:lnTo>
                <a:lnTo>
                  <a:pt x="14208" y="45082"/>
                </a:lnTo>
                <a:lnTo>
                  <a:pt x="23444" y="46888"/>
                </a:lnTo>
                <a:lnTo>
                  <a:pt x="32870" y="45082"/>
                </a:lnTo>
                <a:lnTo>
                  <a:pt x="40408" y="40119"/>
                </a:lnTo>
                <a:lnTo>
                  <a:pt x="45407" y="32679"/>
                </a:lnTo>
                <a:lnTo>
                  <a:pt x="47218" y="23444"/>
                </a:lnTo>
                <a:lnTo>
                  <a:pt x="45407" y="14069"/>
                </a:lnTo>
                <a:lnTo>
                  <a:pt x="40408" y="6645"/>
                </a:lnTo>
                <a:lnTo>
                  <a:pt x="32870" y="1759"/>
                </a:lnTo>
                <a:lnTo>
                  <a:pt x="23444" y="0"/>
                </a:lnTo>
                <a:close/>
              </a:path>
              <a:path w="2962275" h="246380">
                <a:moveTo>
                  <a:pt x="41935" y="73964"/>
                </a:moveTo>
                <a:lnTo>
                  <a:pt x="4953" y="73964"/>
                </a:lnTo>
                <a:lnTo>
                  <a:pt x="4953" y="242366"/>
                </a:lnTo>
                <a:lnTo>
                  <a:pt x="41935" y="242366"/>
                </a:lnTo>
                <a:lnTo>
                  <a:pt x="41935" y="73964"/>
                </a:lnTo>
                <a:close/>
              </a:path>
              <a:path w="2962275" h="246380">
                <a:moveTo>
                  <a:pt x="123494" y="73964"/>
                </a:moveTo>
                <a:lnTo>
                  <a:pt x="86512" y="73964"/>
                </a:lnTo>
                <a:lnTo>
                  <a:pt x="86512" y="242366"/>
                </a:lnTo>
                <a:lnTo>
                  <a:pt x="123494" y="242366"/>
                </a:lnTo>
                <a:lnTo>
                  <a:pt x="123613" y="148590"/>
                </a:lnTo>
                <a:lnTo>
                  <a:pt x="126698" y="131435"/>
                </a:lnTo>
                <a:lnTo>
                  <a:pt x="135753" y="117675"/>
                </a:lnTo>
                <a:lnTo>
                  <a:pt x="149823" y="108806"/>
                </a:lnTo>
                <a:lnTo>
                  <a:pt x="168071" y="105664"/>
                </a:lnTo>
                <a:lnTo>
                  <a:pt x="239930" y="105664"/>
                </a:lnTo>
                <a:lnTo>
                  <a:pt x="233300" y="95427"/>
                </a:lnTo>
                <a:lnTo>
                  <a:pt x="123494" y="95427"/>
                </a:lnTo>
                <a:lnTo>
                  <a:pt x="123494" y="73964"/>
                </a:lnTo>
                <a:close/>
              </a:path>
              <a:path w="2962275" h="246380">
                <a:moveTo>
                  <a:pt x="239930" y="105664"/>
                </a:moveTo>
                <a:lnTo>
                  <a:pt x="168071" y="105664"/>
                </a:lnTo>
                <a:lnTo>
                  <a:pt x="185668" y="108806"/>
                </a:lnTo>
                <a:lnTo>
                  <a:pt x="185436" y="108806"/>
                </a:lnTo>
                <a:lnTo>
                  <a:pt x="198574" y="117468"/>
                </a:lnTo>
                <a:lnTo>
                  <a:pt x="207030" y="131017"/>
                </a:lnTo>
                <a:lnTo>
                  <a:pt x="210007" y="148590"/>
                </a:lnTo>
                <a:lnTo>
                  <a:pt x="210007" y="242366"/>
                </a:lnTo>
                <a:lnTo>
                  <a:pt x="246989" y="242366"/>
                </a:lnTo>
                <a:lnTo>
                  <a:pt x="246989" y="136372"/>
                </a:lnTo>
                <a:lnTo>
                  <a:pt x="242186" y="109146"/>
                </a:lnTo>
                <a:lnTo>
                  <a:pt x="239930" y="105664"/>
                </a:lnTo>
                <a:close/>
              </a:path>
              <a:path w="2962275" h="246380">
                <a:moveTo>
                  <a:pt x="180289" y="70002"/>
                </a:moveTo>
                <a:lnTo>
                  <a:pt x="163289" y="71653"/>
                </a:lnTo>
                <a:lnTo>
                  <a:pt x="148053" y="76523"/>
                </a:lnTo>
                <a:lnTo>
                  <a:pt x="134737" y="84489"/>
                </a:lnTo>
                <a:lnTo>
                  <a:pt x="123494" y="95427"/>
                </a:lnTo>
                <a:lnTo>
                  <a:pt x="233300" y="95427"/>
                </a:lnTo>
                <a:lnTo>
                  <a:pt x="228622" y="88204"/>
                </a:lnTo>
                <a:lnTo>
                  <a:pt x="207566" y="74754"/>
                </a:lnTo>
                <a:lnTo>
                  <a:pt x="180289" y="70002"/>
                </a:lnTo>
                <a:close/>
              </a:path>
              <a:path w="2962275" h="246380">
                <a:moveTo>
                  <a:pt x="409105" y="14528"/>
                </a:moveTo>
                <a:lnTo>
                  <a:pt x="369150" y="14528"/>
                </a:lnTo>
                <a:lnTo>
                  <a:pt x="369150" y="242366"/>
                </a:lnTo>
                <a:lnTo>
                  <a:pt x="408444" y="242366"/>
                </a:lnTo>
                <a:lnTo>
                  <a:pt x="408444" y="81229"/>
                </a:lnTo>
                <a:lnTo>
                  <a:pt x="456260" y="81229"/>
                </a:lnTo>
                <a:lnTo>
                  <a:pt x="409105" y="14528"/>
                </a:lnTo>
                <a:close/>
              </a:path>
              <a:path w="2962275" h="246380">
                <a:moveTo>
                  <a:pt x="456260" y="81229"/>
                </a:moveTo>
                <a:lnTo>
                  <a:pt x="408444" y="81229"/>
                </a:lnTo>
                <a:lnTo>
                  <a:pt x="522363" y="242366"/>
                </a:lnTo>
                <a:lnTo>
                  <a:pt x="562317" y="242366"/>
                </a:lnTo>
                <a:lnTo>
                  <a:pt x="562317" y="175666"/>
                </a:lnTo>
                <a:lnTo>
                  <a:pt x="523024" y="175666"/>
                </a:lnTo>
                <a:lnTo>
                  <a:pt x="456260" y="81229"/>
                </a:lnTo>
                <a:close/>
              </a:path>
              <a:path w="2962275" h="246380">
                <a:moveTo>
                  <a:pt x="562317" y="14528"/>
                </a:moveTo>
                <a:lnTo>
                  <a:pt x="523024" y="14528"/>
                </a:lnTo>
                <a:lnTo>
                  <a:pt x="523024" y="175666"/>
                </a:lnTo>
                <a:lnTo>
                  <a:pt x="562317" y="175666"/>
                </a:lnTo>
                <a:lnTo>
                  <a:pt x="562317" y="14528"/>
                </a:lnTo>
                <a:close/>
              </a:path>
              <a:path w="2962275" h="246380">
                <a:moveTo>
                  <a:pt x="688784" y="70002"/>
                </a:moveTo>
                <a:lnTo>
                  <a:pt x="652968" y="76719"/>
                </a:lnTo>
                <a:lnTo>
                  <a:pt x="624395" y="95262"/>
                </a:lnTo>
                <a:lnTo>
                  <a:pt x="605481" y="123216"/>
                </a:lnTo>
                <a:lnTo>
                  <a:pt x="598639" y="158165"/>
                </a:lnTo>
                <a:lnTo>
                  <a:pt x="605481" y="193115"/>
                </a:lnTo>
                <a:lnTo>
                  <a:pt x="624395" y="221068"/>
                </a:lnTo>
                <a:lnTo>
                  <a:pt x="652968" y="239611"/>
                </a:lnTo>
                <a:lnTo>
                  <a:pt x="688784" y="246329"/>
                </a:lnTo>
                <a:lnTo>
                  <a:pt x="724461" y="239611"/>
                </a:lnTo>
                <a:lnTo>
                  <a:pt x="753049" y="221068"/>
                </a:lnTo>
                <a:lnTo>
                  <a:pt x="760116" y="210667"/>
                </a:lnTo>
                <a:lnTo>
                  <a:pt x="688784" y="210667"/>
                </a:lnTo>
                <a:lnTo>
                  <a:pt x="668095" y="206643"/>
                </a:lnTo>
                <a:lnTo>
                  <a:pt x="651554" y="195560"/>
                </a:lnTo>
                <a:lnTo>
                  <a:pt x="640585" y="178906"/>
                </a:lnTo>
                <a:lnTo>
                  <a:pt x="636612" y="158165"/>
                </a:lnTo>
                <a:lnTo>
                  <a:pt x="640585" y="137425"/>
                </a:lnTo>
                <a:lnTo>
                  <a:pt x="651554" y="120770"/>
                </a:lnTo>
                <a:lnTo>
                  <a:pt x="668095" y="109688"/>
                </a:lnTo>
                <a:lnTo>
                  <a:pt x="688784" y="105664"/>
                </a:lnTo>
                <a:lnTo>
                  <a:pt x="760116" y="105664"/>
                </a:lnTo>
                <a:lnTo>
                  <a:pt x="753049" y="95262"/>
                </a:lnTo>
                <a:lnTo>
                  <a:pt x="724461" y="76719"/>
                </a:lnTo>
                <a:lnTo>
                  <a:pt x="688784" y="70002"/>
                </a:lnTo>
                <a:close/>
              </a:path>
              <a:path w="2962275" h="246380">
                <a:moveTo>
                  <a:pt x="760116" y="105664"/>
                </a:moveTo>
                <a:lnTo>
                  <a:pt x="688784" y="105664"/>
                </a:lnTo>
                <a:lnTo>
                  <a:pt x="709422" y="109688"/>
                </a:lnTo>
                <a:lnTo>
                  <a:pt x="725849" y="120770"/>
                </a:lnTo>
                <a:lnTo>
                  <a:pt x="736704" y="137425"/>
                </a:lnTo>
                <a:lnTo>
                  <a:pt x="740625" y="158165"/>
                </a:lnTo>
                <a:lnTo>
                  <a:pt x="736704" y="178906"/>
                </a:lnTo>
                <a:lnTo>
                  <a:pt x="725849" y="195560"/>
                </a:lnTo>
                <a:lnTo>
                  <a:pt x="709422" y="206643"/>
                </a:lnTo>
                <a:lnTo>
                  <a:pt x="688784" y="210667"/>
                </a:lnTo>
                <a:lnTo>
                  <a:pt x="760116" y="210667"/>
                </a:lnTo>
                <a:lnTo>
                  <a:pt x="772041" y="193115"/>
                </a:lnTo>
                <a:lnTo>
                  <a:pt x="778929" y="158165"/>
                </a:lnTo>
                <a:lnTo>
                  <a:pt x="772041" y="123216"/>
                </a:lnTo>
                <a:lnTo>
                  <a:pt x="760116" y="105664"/>
                </a:lnTo>
                <a:close/>
              </a:path>
              <a:path w="2962275" h="246380">
                <a:moveTo>
                  <a:pt x="849261" y="73964"/>
                </a:moveTo>
                <a:lnTo>
                  <a:pt x="812279" y="73964"/>
                </a:lnTo>
                <a:lnTo>
                  <a:pt x="812279" y="242366"/>
                </a:lnTo>
                <a:lnTo>
                  <a:pt x="849261" y="242366"/>
                </a:lnTo>
                <a:lnTo>
                  <a:pt x="849261" y="160477"/>
                </a:lnTo>
                <a:lnTo>
                  <a:pt x="853069" y="139385"/>
                </a:lnTo>
                <a:lnTo>
                  <a:pt x="864120" y="123247"/>
                </a:lnTo>
                <a:lnTo>
                  <a:pt x="881858" y="112928"/>
                </a:lnTo>
                <a:lnTo>
                  <a:pt x="905725" y="109296"/>
                </a:lnTo>
                <a:lnTo>
                  <a:pt x="911669" y="109296"/>
                </a:lnTo>
                <a:lnTo>
                  <a:pt x="911669" y="102031"/>
                </a:lnTo>
                <a:lnTo>
                  <a:pt x="849261" y="102031"/>
                </a:lnTo>
                <a:lnTo>
                  <a:pt x="849261" y="73964"/>
                </a:lnTo>
                <a:close/>
              </a:path>
              <a:path w="2962275" h="246380">
                <a:moveTo>
                  <a:pt x="911669" y="71323"/>
                </a:moveTo>
                <a:lnTo>
                  <a:pt x="905725" y="71323"/>
                </a:lnTo>
                <a:lnTo>
                  <a:pt x="888730" y="73428"/>
                </a:lnTo>
                <a:lnTo>
                  <a:pt x="873531" y="79495"/>
                </a:lnTo>
                <a:lnTo>
                  <a:pt x="860313" y="89154"/>
                </a:lnTo>
                <a:lnTo>
                  <a:pt x="849261" y="102031"/>
                </a:lnTo>
                <a:lnTo>
                  <a:pt x="911669" y="102031"/>
                </a:lnTo>
                <a:lnTo>
                  <a:pt x="911669" y="71323"/>
                </a:lnTo>
                <a:close/>
              </a:path>
              <a:path w="2962275" h="246380">
                <a:moveTo>
                  <a:pt x="996200" y="107645"/>
                </a:moveTo>
                <a:lnTo>
                  <a:pt x="959218" y="107645"/>
                </a:lnTo>
                <a:lnTo>
                  <a:pt x="959218" y="190525"/>
                </a:lnTo>
                <a:lnTo>
                  <a:pt x="962886" y="212695"/>
                </a:lnTo>
                <a:lnTo>
                  <a:pt x="973705" y="228952"/>
                </a:lnTo>
                <a:lnTo>
                  <a:pt x="991397" y="238956"/>
                </a:lnTo>
                <a:lnTo>
                  <a:pt x="1015682" y="242366"/>
                </a:lnTo>
                <a:lnTo>
                  <a:pt x="1037805" y="242366"/>
                </a:lnTo>
                <a:lnTo>
                  <a:pt x="1037805" y="208356"/>
                </a:lnTo>
                <a:lnTo>
                  <a:pt x="1020965" y="208356"/>
                </a:lnTo>
                <a:lnTo>
                  <a:pt x="1010548" y="206730"/>
                </a:lnTo>
                <a:lnTo>
                  <a:pt x="1002763" y="202041"/>
                </a:lnTo>
                <a:lnTo>
                  <a:pt x="997887" y="194565"/>
                </a:lnTo>
                <a:lnTo>
                  <a:pt x="996200" y="184581"/>
                </a:lnTo>
                <a:lnTo>
                  <a:pt x="996200" y="107645"/>
                </a:lnTo>
                <a:close/>
              </a:path>
              <a:path w="2962275" h="246380">
                <a:moveTo>
                  <a:pt x="1037805" y="73964"/>
                </a:moveTo>
                <a:lnTo>
                  <a:pt x="930821" y="73964"/>
                </a:lnTo>
                <a:lnTo>
                  <a:pt x="930821" y="107645"/>
                </a:lnTo>
                <a:lnTo>
                  <a:pt x="1037805" y="107645"/>
                </a:lnTo>
                <a:lnTo>
                  <a:pt x="1037805" y="73964"/>
                </a:lnTo>
                <a:close/>
              </a:path>
              <a:path w="2962275" h="246380">
                <a:moveTo>
                  <a:pt x="996200" y="28397"/>
                </a:moveTo>
                <a:lnTo>
                  <a:pt x="961199" y="28397"/>
                </a:lnTo>
                <a:lnTo>
                  <a:pt x="961199" y="69342"/>
                </a:lnTo>
                <a:lnTo>
                  <a:pt x="956576" y="73964"/>
                </a:lnTo>
                <a:lnTo>
                  <a:pt x="996200" y="73964"/>
                </a:lnTo>
                <a:lnTo>
                  <a:pt x="996200" y="28397"/>
                </a:lnTo>
                <a:close/>
              </a:path>
              <a:path w="2962275" h="246380">
                <a:moveTo>
                  <a:pt x="1109116" y="4622"/>
                </a:moveTo>
                <a:lnTo>
                  <a:pt x="1072134" y="4622"/>
                </a:lnTo>
                <a:lnTo>
                  <a:pt x="1072134" y="242366"/>
                </a:lnTo>
                <a:lnTo>
                  <a:pt x="1109116" y="242366"/>
                </a:lnTo>
                <a:lnTo>
                  <a:pt x="1109235" y="148590"/>
                </a:lnTo>
                <a:lnTo>
                  <a:pt x="1112320" y="131435"/>
                </a:lnTo>
                <a:lnTo>
                  <a:pt x="1121375" y="117675"/>
                </a:lnTo>
                <a:lnTo>
                  <a:pt x="1135444" y="108806"/>
                </a:lnTo>
                <a:lnTo>
                  <a:pt x="1153693" y="105664"/>
                </a:lnTo>
                <a:lnTo>
                  <a:pt x="1225552" y="105664"/>
                </a:lnTo>
                <a:lnTo>
                  <a:pt x="1219563" y="96418"/>
                </a:lnTo>
                <a:lnTo>
                  <a:pt x="1109116" y="96418"/>
                </a:lnTo>
                <a:lnTo>
                  <a:pt x="1109116" y="4622"/>
                </a:lnTo>
                <a:close/>
              </a:path>
              <a:path w="2962275" h="246380">
                <a:moveTo>
                  <a:pt x="1225552" y="105664"/>
                </a:moveTo>
                <a:lnTo>
                  <a:pt x="1153693" y="105664"/>
                </a:lnTo>
                <a:lnTo>
                  <a:pt x="1171289" y="108806"/>
                </a:lnTo>
                <a:lnTo>
                  <a:pt x="1171058" y="108806"/>
                </a:lnTo>
                <a:lnTo>
                  <a:pt x="1184195" y="117468"/>
                </a:lnTo>
                <a:lnTo>
                  <a:pt x="1192651" y="131017"/>
                </a:lnTo>
                <a:lnTo>
                  <a:pt x="1195628" y="148590"/>
                </a:lnTo>
                <a:lnTo>
                  <a:pt x="1195628" y="242366"/>
                </a:lnTo>
                <a:lnTo>
                  <a:pt x="1232611" y="242366"/>
                </a:lnTo>
                <a:lnTo>
                  <a:pt x="1232611" y="136372"/>
                </a:lnTo>
                <a:lnTo>
                  <a:pt x="1227807" y="109146"/>
                </a:lnTo>
                <a:lnTo>
                  <a:pt x="1225552" y="105664"/>
                </a:lnTo>
                <a:close/>
              </a:path>
              <a:path w="2962275" h="246380">
                <a:moveTo>
                  <a:pt x="1165910" y="70002"/>
                </a:moveTo>
                <a:lnTo>
                  <a:pt x="1148910" y="71715"/>
                </a:lnTo>
                <a:lnTo>
                  <a:pt x="1133675" y="76771"/>
                </a:lnTo>
                <a:lnTo>
                  <a:pt x="1120358" y="85047"/>
                </a:lnTo>
                <a:lnTo>
                  <a:pt x="1109116" y="96418"/>
                </a:lnTo>
                <a:lnTo>
                  <a:pt x="1219563" y="96418"/>
                </a:lnTo>
                <a:lnTo>
                  <a:pt x="1214243" y="88204"/>
                </a:lnTo>
                <a:lnTo>
                  <a:pt x="1193188" y="74754"/>
                </a:lnTo>
                <a:lnTo>
                  <a:pt x="1165910" y="70002"/>
                </a:lnTo>
                <a:close/>
              </a:path>
              <a:path w="2962275" h="246380">
                <a:moveTo>
                  <a:pt x="1355115" y="70002"/>
                </a:moveTo>
                <a:lnTo>
                  <a:pt x="1319481" y="76725"/>
                </a:lnTo>
                <a:lnTo>
                  <a:pt x="1290987" y="95303"/>
                </a:lnTo>
                <a:lnTo>
                  <a:pt x="1272137" y="123216"/>
                </a:lnTo>
                <a:lnTo>
                  <a:pt x="1265301" y="158165"/>
                </a:lnTo>
                <a:lnTo>
                  <a:pt x="1272152" y="193115"/>
                </a:lnTo>
                <a:lnTo>
                  <a:pt x="1291139" y="221068"/>
                </a:lnTo>
                <a:lnTo>
                  <a:pt x="1319907" y="239611"/>
                </a:lnTo>
                <a:lnTo>
                  <a:pt x="1356106" y="246329"/>
                </a:lnTo>
                <a:lnTo>
                  <a:pt x="1384575" y="242361"/>
                </a:lnTo>
                <a:lnTo>
                  <a:pt x="1409268" y="231181"/>
                </a:lnTo>
                <a:lnTo>
                  <a:pt x="1429007" y="213871"/>
                </a:lnTo>
                <a:lnTo>
                  <a:pt x="1429551" y="212979"/>
                </a:lnTo>
                <a:lnTo>
                  <a:pt x="1356766" y="212979"/>
                </a:lnTo>
                <a:lnTo>
                  <a:pt x="1338311" y="210069"/>
                </a:lnTo>
                <a:lnTo>
                  <a:pt x="1323044" y="201834"/>
                </a:lnTo>
                <a:lnTo>
                  <a:pt x="1311678" y="189018"/>
                </a:lnTo>
                <a:lnTo>
                  <a:pt x="1304925" y="172364"/>
                </a:lnTo>
                <a:lnTo>
                  <a:pt x="1444269" y="172364"/>
                </a:lnTo>
                <a:lnTo>
                  <a:pt x="1444929" y="168071"/>
                </a:lnTo>
                <a:lnTo>
                  <a:pt x="1445260" y="163118"/>
                </a:lnTo>
                <a:lnTo>
                  <a:pt x="1445195" y="158165"/>
                </a:lnTo>
                <a:lnTo>
                  <a:pt x="1442045" y="141986"/>
                </a:lnTo>
                <a:lnTo>
                  <a:pt x="1305255" y="141986"/>
                </a:lnTo>
                <a:lnTo>
                  <a:pt x="1312057" y="126198"/>
                </a:lnTo>
                <a:lnTo>
                  <a:pt x="1312117" y="126059"/>
                </a:lnTo>
                <a:lnTo>
                  <a:pt x="1323137" y="114001"/>
                </a:lnTo>
                <a:lnTo>
                  <a:pt x="1337765" y="106138"/>
                </a:lnTo>
                <a:lnTo>
                  <a:pt x="1337559" y="106138"/>
                </a:lnTo>
                <a:lnTo>
                  <a:pt x="1355115" y="103352"/>
                </a:lnTo>
                <a:lnTo>
                  <a:pt x="1424931" y="103352"/>
                </a:lnTo>
                <a:lnTo>
                  <a:pt x="1419504" y="95303"/>
                </a:lnTo>
                <a:lnTo>
                  <a:pt x="1390931" y="76725"/>
                </a:lnTo>
                <a:lnTo>
                  <a:pt x="1355115" y="70002"/>
                </a:lnTo>
                <a:close/>
              </a:path>
              <a:path w="2962275" h="246380">
                <a:moveTo>
                  <a:pt x="1442618" y="191516"/>
                </a:moveTo>
                <a:lnTo>
                  <a:pt x="1401673" y="191516"/>
                </a:lnTo>
                <a:lnTo>
                  <a:pt x="1393774" y="200302"/>
                </a:lnTo>
                <a:lnTo>
                  <a:pt x="1383306" y="207076"/>
                </a:lnTo>
                <a:lnTo>
                  <a:pt x="1370794" y="211436"/>
                </a:lnTo>
                <a:lnTo>
                  <a:pt x="1356766" y="212979"/>
                </a:lnTo>
                <a:lnTo>
                  <a:pt x="1429551" y="212979"/>
                </a:lnTo>
                <a:lnTo>
                  <a:pt x="1442618" y="191516"/>
                </a:lnTo>
                <a:close/>
              </a:path>
              <a:path w="2962275" h="246380">
                <a:moveTo>
                  <a:pt x="1424931" y="103352"/>
                </a:moveTo>
                <a:lnTo>
                  <a:pt x="1355115" y="103352"/>
                </a:lnTo>
                <a:lnTo>
                  <a:pt x="1372806" y="106138"/>
                </a:lnTo>
                <a:lnTo>
                  <a:pt x="1387681" y="114001"/>
                </a:lnTo>
                <a:lnTo>
                  <a:pt x="1398903" y="126198"/>
                </a:lnTo>
                <a:lnTo>
                  <a:pt x="1405636" y="141986"/>
                </a:lnTo>
                <a:lnTo>
                  <a:pt x="1442045" y="141986"/>
                </a:lnTo>
                <a:lnTo>
                  <a:pt x="1438418" y="123355"/>
                </a:lnTo>
                <a:lnTo>
                  <a:pt x="1424931" y="103352"/>
                </a:lnTo>
                <a:close/>
              </a:path>
              <a:path w="2962275" h="246380">
                <a:moveTo>
                  <a:pt x="1514602" y="73964"/>
                </a:moveTo>
                <a:lnTo>
                  <a:pt x="1477619" y="73964"/>
                </a:lnTo>
                <a:lnTo>
                  <a:pt x="1477619" y="242366"/>
                </a:lnTo>
                <a:lnTo>
                  <a:pt x="1514602" y="242366"/>
                </a:lnTo>
                <a:lnTo>
                  <a:pt x="1514602" y="160477"/>
                </a:lnTo>
                <a:lnTo>
                  <a:pt x="1518409" y="139385"/>
                </a:lnTo>
                <a:lnTo>
                  <a:pt x="1529461" y="123247"/>
                </a:lnTo>
                <a:lnTo>
                  <a:pt x="1547198" y="112928"/>
                </a:lnTo>
                <a:lnTo>
                  <a:pt x="1571066" y="109296"/>
                </a:lnTo>
                <a:lnTo>
                  <a:pt x="1577009" y="109296"/>
                </a:lnTo>
                <a:lnTo>
                  <a:pt x="1577009" y="102031"/>
                </a:lnTo>
                <a:lnTo>
                  <a:pt x="1514602" y="102031"/>
                </a:lnTo>
                <a:lnTo>
                  <a:pt x="1514602" y="73964"/>
                </a:lnTo>
                <a:close/>
              </a:path>
              <a:path w="2962275" h="246380">
                <a:moveTo>
                  <a:pt x="1577009" y="71323"/>
                </a:moveTo>
                <a:lnTo>
                  <a:pt x="1571066" y="71323"/>
                </a:lnTo>
                <a:lnTo>
                  <a:pt x="1554071" y="73428"/>
                </a:lnTo>
                <a:lnTo>
                  <a:pt x="1538871" y="79495"/>
                </a:lnTo>
                <a:lnTo>
                  <a:pt x="1525653" y="89154"/>
                </a:lnTo>
                <a:lnTo>
                  <a:pt x="1514602" y="102031"/>
                </a:lnTo>
                <a:lnTo>
                  <a:pt x="1577009" y="102031"/>
                </a:lnTo>
                <a:lnTo>
                  <a:pt x="1577009" y="71323"/>
                </a:lnTo>
                <a:close/>
              </a:path>
              <a:path w="2962275" h="246380">
                <a:moveTo>
                  <a:pt x="1641068" y="73964"/>
                </a:moveTo>
                <a:lnTo>
                  <a:pt x="1604086" y="73964"/>
                </a:lnTo>
                <a:lnTo>
                  <a:pt x="1604086" y="242366"/>
                </a:lnTo>
                <a:lnTo>
                  <a:pt x="1641068" y="242366"/>
                </a:lnTo>
                <a:lnTo>
                  <a:pt x="1641187" y="148590"/>
                </a:lnTo>
                <a:lnTo>
                  <a:pt x="1644272" y="131435"/>
                </a:lnTo>
                <a:lnTo>
                  <a:pt x="1653327" y="117675"/>
                </a:lnTo>
                <a:lnTo>
                  <a:pt x="1667396" y="108806"/>
                </a:lnTo>
                <a:lnTo>
                  <a:pt x="1685645" y="105664"/>
                </a:lnTo>
                <a:lnTo>
                  <a:pt x="1757504" y="105664"/>
                </a:lnTo>
                <a:lnTo>
                  <a:pt x="1750874" y="95427"/>
                </a:lnTo>
                <a:lnTo>
                  <a:pt x="1641068" y="95427"/>
                </a:lnTo>
                <a:lnTo>
                  <a:pt x="1641068" y="73964"/>
                </a:lnTo>
                <a:close/>
              </a:path>
              <a:path w="2962275" h="246380">
                <a:moveTo>
                  <a:pt x="1757504" y="105664"/>
                </a:moveTo>
                <a:lnTo>
                  <a:pt x="1685645" y="105664"/>
                </a:lnTo>
                <a:lnTo>
                  <a:pt x="1703242" y="108806"/>
                </a:lnTo>
                <a:lnTo>
                  <a:pt x="1703010" y="108806"/>
                </a:lnTo>
                <a:lnTo>
                  <a:pt x="1716147" y="117468"/>
                </a:lnTo>
                <a:lnTo>
                  <a:pt x="1724604" y="131017"/>
                </a:lnTo>
                <a:lnTo>
                  <a:pt x="1727581" y="148590"/>
                </a:lnTo>
                <a:lnTo>
                  <a:pt x="1727581" y="242366"/>
                </a:lnTo>
                <a:lnTo>
                  <a:pt x="1764563" y="242366"/>
                </a:lnTo>
                <a:lnTo>
                  <a:pt x="1764563" y="136372"/>
                </a:lnTo>
                <a:lnTo>
                  <a:pt x="1759760" y="109146"/>
                </a:lnTo>
                <a:lnTo>
                  <a:pt x="1757504" y="105664"/>
                </a:lnTo>
                <a:close/>
              </a:path>
              <a:path w="2962275" h="246380">
                <a:moveTo>
                  <a:pt x="1697863" y="70002"/>
                </a:moveTo>
                <a:lnTo>
                  <a:pt x="1680862" y="71653"/>
                </a:lnTo>
                <a:lnTo>
                  <a:pt x="1665627" y="76523"/>
                </a:lnTo>
                <a:lnTo>
                  <a:pt x="1652310" y="84489"/>
                </a:lnTo>
                <a:lnTo>
                  <a:pt x="1641068" y="95427"/>
                </a:lnTo>
                <a:lnTo>
                  <a:pt x="1750874" y="95427"/>
                </a:lnTo>
                <a:lnTo>
                  <a:pt x="1746196" y="88204"/>
                </a:lnTo>
                <a:lnTo>
                  <a:pt x="1725140" y="74754"/>
                </a:lnTo>
                <a:lnTo>
                  <a:pt x="1697863" y="70002"/>
                </a:lnTo>
                <a:close/>
              </a:path>
              <a:path w="2962275" h="246380">
                <a:moveTo>
                  <a:pt x="1926018" y="14528"/>
                </a:moveTo>
                <a:lnTo>
                  <a:pt x="1886724" y="14528"/>
                </a:lnTo>
                <a:lnTo>
                  <a:pt x="1886724" y="242366"/>
                </a:lnTo>
                <a:lnTo>
                  <a:pt x="1926018" y="242366"/>
                </a:lnTo>
                <a:lnTo>
                  <a:pt x="1926018" y="14528"/>
                </a:lnTo>
                <a:close/>
              </a:path>
              <a:path w="2962275" h="246380">
                <a:moveTo>
                  <a:pt x="2009228" y="73964"/>
                </a:moveTo>
                <a:lnTo>
                  <a:pt x="1972246" y="73964"/>
                </a:lnTo>
                <a:lnTo>
                  <a:pt x="1972246" y="242366"/>
                </a:lnTo>
                <a:lnTo>
                  <a:pt x="2009228" y="242366"/>
                </a:lnTo>
                <a:lnTo>
                  <a:pt x="2009228" y="160477"/>
                </a:lnTo>
                <a:lnTo>
                  <a:pt x="2013036" y="139385"/>
                </a:lnTo>
                <a:lnTo>
                  <a:pt x="2024087" y="123247"/>
                </a:lnTo>
                <a:lnTo>
                  <a:pt x="2041825" y="112928"/>
                </a:lnTo>
                <a:lnTo>
                  <a:pt x="2065693" y="109296"/>
                </a:lnTo>
                <a:lnTo>
                  <a:pt x="2071636" y="109296"/>
                </a:lnTo>
                <a:lnTo>
                  <a:pt x="2071636" y="102031"/>
                </a:lnTo>
                <a:lnTo>
                  <a:pt x="2009228" y="102031"/>
                </a:lnTo>
                <a:lnTo>
                  <a:pt x="2009228" y="73964"/>
                </a:lnTo>
                <a:close/>
              </a:path>
              <a:path w="2962275" h="246380">
                <a:moveTo>
                  <a:pt x="2071636" y="71323"/>
                </a:moveTo>
                <a:lnTo>
                  <a:pt x="2065693" y="71323"/>
                </a:lnTo>
                <a:lnTo>
                  <a:pt x="2048698" y="73428"/>
                </a:lnTo>
                <a:lnTo>
                  <a:pt x="2033498" y="79495"/>
                </a:lnTo>
                <a:lnTo>
                  <a:pt x="2020280" y="89154"/>
                </a:lnTo>
                <a:lnTo>
                  <a:pt x="2009228" y="102031"/>
                </a:lnTo>
                <a:lnTo>
                  <a:pt x="2071636" y="102031"/>
                </a:lnTo>
                <a:lnTo>
                  <a:pt x="2071636" y="71323"/>
                </a:lnTo>
                <a:close/>
              </a:path>
              <a:path w="2962275" h="246380">
                <a:moveTo>
                  <a:pt x="2171357" y="70002"/>
                </a:moveTo>
                <a:lnTo>
                  <a:pt x="2135723" y="76725"/>
                </a:lnTo>
                <a:lnTo>
                  <a:pt x="2107229" y="95303"/>
                </a:lnTo>
                <a:lnTo>
                  <a:pt x="2088378" y="123216"/>
                </a:lnTo>
                <a:lnTo>
                  <a:pt x="2081542" y="158165"/>
                </a:lnTo>
                <a:lnTo>
                  <a:pt x="2088394" y="193115"/>
                </a:lnTo>
                <a:lnTo>
                  <a:pt x="2107380" y="221068"/>
                </a:lnTo>
                <a:lnTo>
                  <a:pt x="2136149" y="239611"/>
                </a:lnTo>
                <a:lnTo>
                  <a:pt x="2172347" y="246329"/>
                </a:lnTo>
                <a:lnTo>
                  <a:pt x="2200817" y="242361"/>
                </a:lnTo>
                <a:lnTo>
                  <a:pt x="2225509" y="231181"/>
                </a:lnTo>
                <a:lnTo>
                  <a:pt x="2245249" y="213871"/>
                </a:lnTo>
                <a:lnTo>
                  <a:pt x="2245793" y="212979"/>
                </a:lnTo>
                <a:lnTo>
                  <a:pt x="2173008" y="212979"/>
                </a:lnTo>
                <a:lnTo>
                  <a:pt x="2154553" y="210069"/>
                </a:lnTo>
                <a:lnTo>
                  <a:pt x="2139286" y="201834"/>
                </a:lnTo>
                <a:lnTo>
                  <a:pt x="2127920" y="189018"/>
                </a:lnTo>
                <a:lnTo>
                  <a:pt x="2121166" y="172364"/>
                </a:lnTo>
                <a:lnTo>
                  <a:pt x="2260511" y="172364"/>
                </a:lnTo>
                <a:lnTo>
                  <a:pt x="2261171" y="168071"/>
                </a:lnTo>
                <a:lnTo>
                  <a:pt x="2261501" y="163118"/>
                </a:lnTo>
                <a:lnTo>
                  <a:pt x="2261437" y="158165"/>
                </a:lnTo>
                <a:lnTo>
                  <a:pt x="2258287" y="141986"/>
                </a:lnTo>
                <a:lnTo>
                  <a:pt x="2121496" y="141986"/>
                </a:lnTo>
                <a:lnTo>
                  <a:pt x="2128298" y="126198"/>
                </a:lnTo>
                <a:lnTo>
                  <a:pt x="2128358" y="126059"/>
                </a:lnTo>
                <a:lnTo>
                  <a:pt x="2139379" y="114001"/>
                </a:lnTo>
                <a:lnTo>
                  <a:pt x="2154006" y="106138"/>
                </a:lnTo>
                <a:lnTo>
                  <a:pt x="2153801" y="106138"/>
                </a:lnTo>
                <a:lnTo>
                  <a:pt x="2171357" y="103352"/>
                </a:lnTo>
                <a:lnTo>
                  <a:pt x="2241173" y="103352"/>
                </a:lnTo>
                <a:lnTo>
                  <a:pt x="2235746" y="95303"/>
                </a:lnTo>
                <a:lnTo>
                  <a:pt x="2207173" y="76725"/>
                </a:lnTo>
                <a:lnTo>
                  <a:pt x="2171357" y="70002"/>
                </a:lnTo>
                <a:close/>
              </a:path>
              <a:path w="2962275" h="246380">
                <a:moveTo>
                  <a:pt x="2258860" y="191516"/>
                </a:moveTo>
                <a:lnTo>
                  <a:pt x="2217915" y="191516"/>
                </a:lnTo>
                <a:lnTo>
                  <a:pt x="2210016" y="200302"/>
                </a:lnTo>
                <a:lnTo>
                  <a:pt x="2199547" y="207076"/>
                </a:lnTo>
                <a:lnTo>
                  <a:pt x="2187036" y="211436"/>
                </a:lnTo>
                <a:lnTo>
                  <a:pt x="2173008" y="212979"/>
                </a:lnTo>
                <a:lnTo>
                  <a:pt x="2245793" y="212979"/>
                </a:lnTo>
                <a:lnTo>
                  <a:pt x="2258860" y="191516"/>
                </a:lnTo>
                <a:close/>
              </a:path>
              <a:path w="2962275" h="246380">
                <a:moveTo>
                  <a:pt x="2241173" y="103352"/>
                </a:moveTo>
                <a:lnTo>
                  <a:pt x="2171357" y="103352"/>
                </a:lnTo>
                <a:lnTo>
                  <a:pt x="2189048" y="106138"/>
                </a:lnTo>
                <a:lnTo>
                  <a:pt x="2203923" y="114001"/>
                </a:lnTo>
                <a:lnTo>
                  <a:pt x="2215144" y="126198"/>
                </a:lnTo>
                <a:lnTo>
                  <a:pt x="2221877" y="141986"/>
                </a:lnTo>
                <a:lnTo>
                  <a:pt x="2258287" y="141986"/>
                </a:lnTo>
                <a:lnTo>
                  <a:pt x="2254660" y="123355"/>
                </a:lnTo>
                <a:lnTo>
                  <a:pt x="2241173" y="103352"/>
                </a:lnTo>
                <a:close/>
              </a:path>
              <a:path w="2962275" h="246380">
                <a:moveTo>
                  <a:pt x="2331504" y="4622"/>
                </a:moveTo>
                <a:lnTo>
                  <a:pt x="2294521" y="4622"/>
                </a:lnTo>
                <a:lnTo>
                  <a:pt x="2294521" y="242366"/>
                </a:lnTo>
                <a:lnTo>
                  <a:pt x="2331504" y="242366"/>
                </a:lnTo>
                <a:lnTo>
                  <a:pt x="2331504" y="4622"/>
                </a:lnTo>
                <a:close/>
              </a:path>
              <a:path w="2962275" h="246380">
                <a:moveTo>
                  <a:pt x="2449385" y="70002"/>
                </a:moveTo>
                <a:lnTo>
                  <a:pt x="2416375" y="76719"/>
                </a:lnTo>
                <a:lnTo>
                  <a:pt x="2390114" y="95262"/>
                </a:lnTo>
                <a:lnTo>
                  <a:pt x="2372768" y="123216"/>
                </a:lnTo>
                <a:lnTo>
                  <a:pt x="2366505" y="158165"/>
                </a:lnTo>
                <a:lnTo>
                  <a:pt x="2372768" y="193115"/>
                </a:lnTo>
                <a:lnTo>
                  <a:pt x="2390114" y="221068"/>
                </a:lnTo>
                <a:lnTo>
                  <a:pt x="2416375" y="239611"/>
                </a:lnTo>
                <a:lnTo>
                  <a:pt x="2449385" y="246329"/>
                </a:lnTo>
                <a:lnTo>
                  <a:pt x="2467118" y="244404"/>
                </a:lnTo>
                <a:lnTo>
                  <a:pt x="2483024" y="238858"/>
                </a:lnTo>
                <a:lnTo>
                  <a:pt x="2496887" y="230030"/>
                </a:lnTo>
                <a:lnTo>
                  <a:pt x="2508491" y="218262"/>
                </a:lnTo>
                <a:lnTo>
                  <a:pt x="2545473" y="218262"/>
                </a:lnTo>
                <a:lnTo>
                  <a:pt x="2545473" y="210667"/>
                </a:lnTo>
                <a:lnTo>
                  <a:pt x="2456649" y="210667"/>
                </a:lnTo>
                <a:lnTo>
                  <a:pt x="2435821" y="206643"/>
                </a:lnTo>
                <a:lnTo>
                  <a:pt x="2419296" y="195560"/>
                </a:lnTo>
                <a:lnTo>
                  <a:pt x="2408404" y="178906"/>
                </a:lnTo>
                <a:lnTo>
                  <a:pt x="2404478" y="158165"/>
                </a:lnTo>
                <a:lnTo>
                  <a:pt x="2408404" y="137425"/>
                </a:lnTo>
                <a:lnTo>
                  <a:pt x="2419296" y="120770"/>
                </a:lnTo>
                <a:lnTo>
                  <a:pt x="2435821" y="109688"/>
                </a:lnTo>
                <a:lnTo>
                  <a:pt x="2456649" y="105664"/>
                </a:lnTo>
                <a:lnTo>
                  <a:pt x="2545473" y="105664"/>
                </a:lnTo>
                <a:lnTo>
                  <a:pt x="2545473" y="98069"/>
                </a:lnTo>
                <a:lnTo>
                  <a:pt x="2508491" y="98069"/>
                </a:lnTo>
                <a:lnTo>
                  <a:pt x="2496887" y="86300"/>
                </a:lnTo>
                <a:lnTo>
                  <a:pt x="2483024" y="77473"/>
                </a:lnTo>
                <a:lnTo>
                  <a:pt x="2467118" y="71926"/>
                </a:lnTo>
                <a:lnTo>
                  <a:pt x="2449385" y="70002"/>
                </a:lnTo>
                <a:close/>
              </a:path>
              <a:path w="2962275" h="246380">
                <a:moveTo>
                  <a:pt x="2545473" y="218262"/>
                </a:moveTo>
                <a:lnTo>
                  <a:pt x="2508491" y="218262"/>
                </a:lnTo>
                <a:lnTo>
                  <a:pt x="2508491" y="242366"/>
                </a:lnTo>
                <a:lnTo>
                  <a:pt x="2545473" y="242366"/>
                </a:lnTo>
                <a:lnTo>
                  <a:pt x="2545473" y="218262"/>
                </a:lnTo>
                <a:close/>
              </a:path>
              <a:path w="2962275" h="246380">
                <a:moveTo>
                  <a:pt x="2545473" y="105664"/>
                </a:moveTo>
                <a:lnTo>
                  <a:pt x="2456649" y="105664"/>
                </a:lnTo>
                <a:lnTo>
                  <a:pt x="2477287" y="109688"/>
                </a:lnTo>
                <a:lnTo>
                  <a:pt x="2493714" y="120770"/>
                </a:lnTo>
                <a:lnTo>
                  <a:pt x="2504570" y="137425"/>
                </a:lnTo>
                <a:lnTo>
                  <a:pt x="2508491" y="158165"/>
                </a:lnTo>
                <a:lnTo>
                  <a:pt x="2504570" y="178906"/>
                </a:lnTo>
                <a:lnTo>
                  <a:pt x="2493714" y="195560"/>
                </a:lnTo>
                <a:lnTo>
                  <a:pt x="2477287" y="206643"/>
                </a:lnTo>
                <a:lnTo>
                  <a:pt x="2456649" y="210667"/>
                </a:lnTo>
                <a:lnTo>
                  <a:pt x="2545473" y="210667"/>
                </a:lnTo>
                <a:lnTo>
                  <a:pt x="2545473" y="105664"/>
                </a:lnTo>
                <a:close/>
              </a:path>
              <a:path w="2962275" h="246380">
                <a:moveTo>
                  <a:pt x="2545473" y="73964"/>
                </a:moveTo>
                <a:lnTo>
                  <a:pt x="2508491" y="73964"/>
                </a:lnTo>
                <a:lnTo>
                  <a:pt x="2508491" y="98069"/>
                </a:lnTo>
                <a:lnTo>
                  <a:pt x="2545473" y="98069"/>
                </a:lnTo>
                <a:lnTo>
                  <a:pt x="2545473" y="73964"/>
                </a:lnTo>
                <a:close/>
              </a:path>
              <a:path w="2962275" h="246380">
                <a:moveTo>
                  <a:pt x="2626372" y="73964"/>
                </a:moveTo>
                <a:lnTo>
                  <a:pt x="2589390" y="73964"/>
                </a:lnTo>
                <a:lnTo>
                  <a:pt x="2589390" y="242366"/>
                </a:lnTo>
                <a:lnTo>
                  <a:pt x="2626372" y="242366"/>
                </a:lnTo>
                <a:lnTo>
                  <a:pt x="2626491" y="148590"/>
                </a:lnTo>
                <a:lnTo>
                  <a:pt x="2629576" y="131435"/>
                </a:lnTo>
                <a:lnTo>
                  <a:pt x="2638631" y="117675"/>
                </a:lnTo>
                <a:lnTo>
                  <a:pt x="2652700" y="108806"/>
                </a:lnTo>
                <a:lnTo>
                  <a:pt x="2670949" y="105664"/>
                </a:lnTo>
                <a:lnTo>
                  <a:pt x="2742808" y="105664"/>
                </a:lnTo>
                <a:lnTo>
                  <a:pt x="2736178" y="95427"/>
                </a:lnTo>
                <a:lnTo>
                  <a:pt x="2626372" y="95427"/>
                </a:lnTo>
                <a:lnTo>
                  <a:pt x="2626372" y="73964"/>
                </a:lnTo>
                <a:close/>
              </a:path>
              <a:path w="2962275" h="246380">
                <a:moveTo>
                  <a:pt x="2742808" y="105664"/>
                </a:moveTo>
                <a:lnTo>
                  <a:pt x="2670949" y="105664"/>
                </a:lnTo>
                <a:lnTo>
                  <a:pt x="2688546" y="108806"/>
                </a:lnTo>
                <a:lnTo>
                  <a:pt x="2688314" y="108806"/>
                </a:lnTo>
                <a:lnTo>
                  <a:pt x="2701451" y="117468"/>
                </a:lnTo>
                <a:lnTo>
                  <a:pt x="2709908" y="131017"/>
                </a:lnTo>
                <a:lnTo>
                  <a:pt x="2712885" y="148590"/>
                </a:lnTo>
                <a:lnTo>
                  <a:pt x="2712885" y="242366"/>
                </a:lnTo>
                <a:lnTo>
                  <a:pt x="2749867" y="242366"/>
                </a:lnTo>
                <a:lnTo>
                  <a:pt x="2749867" y="136372"/>
                </a:lnTo>
                <a:lnTo>
                  <a:pt x="2745064" y="109146"/>
                </a:lnTo>
                <a:lnTo>
                  <a:pt x="2742808" y="105664"/>
                </a:lnTo>
                <a:close/>
              </a:path>
              <a:path w="2962275" h="246380">
                <a:moveTo>
                  <a:pt x="2683167" y="70002"/>
                </a:moveTo>
                <a:lnTo>
                  <a:pt x="2666166" y="71653"/>
                </a:lnTo>
                <a:lnTo>
                  <a:pt x="2650931" y="76523"/>
                </a:lnTo>
                <a:lnTo>
                  <a:pt x="2637614" y="84489"/>
                </a:lnTo>
                <a:lnTo>
                  <a:pt x="2626372" y="95427"/>
                </a:lnTo>
                <a:lnTo>
                  <a:pt x="2736178" y="95427"/>
                </a:lnTo>
                <a:lnTo>
                  <a:pt x="2731500" y="88204"/>
                </a:lnTo>
                <a:lnTo>
                  <a:pt x="2710444" y="74754"/>
                </a:lnTo>
                <a:lnTo>
                  <a:pt x="2683167" y="70002"/>
                </a:lnTo>
                <a:close/>
              </a:path>
              <a:path w="2962275" h="246380">
                <a:moveTo>
                  <a:pt x="2866085" y="70002"/>
                </a:moveTo>
                <a:lnTo>
                  <a:pt x="2833075" y="76719"/>
                </a:lnTo>
                <a:lnTo>
                  <a:pt x="2806814" y="95262"/>
                </a:lnTo>
                <a:lnTo>
                  <a:pt x="2789468" y="123216"/>
                </a:lnTo>
                <a:lnTo>
                  <a:pt x="2783205" y="158165"/>
                </a:lnTo>
                <a:lnTo>
                  <a:pt x="2789468" y="193115"/>
                </a:lnTo>
                <a:lnTo>
                  <a:pt x="2806814" y="221068"/>
                </a:lnTo>
                <a:lnTo>
                  <a:pt x="2833075" y="239611"/>
                </a:lnTo>
                <a:lnTo>
                  <a:pt x="2866085" y="246329"/>
                </a:lnTo>
                <a:lnTo>
                  <a:pt x="2883817" y="244404"/>
                </a:lnTo>
                <a:lnTo>
                  <a:pt x="2899724" y="238858"/>
                </a:lnTo>
                <a:lnTo>
                  <a:pt x="2913587" y="230030"/>
                </a:lnTo>
                <a:lnTo>
                  <a:pt x="2925191" y="218262"/>
                </a:lnTo>
                <a:lnTo>
                  <a:pt x="2962173" y="218262"/>
                </a:lnTo>
                <a:lnTo>
                  <a:pt x="2962173" y="210667"/>
                </a:lnTo>
                <a:lnTo>
                  <a:pt x="2873349" y="210667"/>
                </a:lnTo>
                <a:lnTo>
                  <a:pt x="2852521" y="206643"/>
                </a:lnTo>
                <a:lnTo>
                  <a:pt x="2835995" y="195560"/>
                </a:lnTo>
                <a:lnTo>
                  <a:pt x="2825104" y="178906"/>
                </a:lnTo>
                <a:lnTo>
                  <a:pt x="2821178" y="158165"/>
                </a:lnTo>
                <a:lnTo>
                  <a:pt x="2825104" y="137425"/>
                </a:lnTo>
                <a:lnTo>
                  <a:pt x="2835995" y="120770"/>
                </a:lnTo>
                <a:lnTo>
                  <a:pt x="2852521" y="109688"/>
                </a:lnTo>
                <a:lnTo>
                  <a:pt x="2873349" y="105664"/>
                </a:lnTo>
                <a:lnTo>
                  <a:pt x="2962173" y="105664"/>
                </a:lnTo>
                <a:lnTo>
                  <a:pt x="2962173" y="98069"/>
                </a:lnTo>
                <a:lnTo>
                  <a:pt x="2925191" y="98069"/>
                </a:lnTo>
                <a:lnTo>
                  <a:pt x="2913587" y="86300"/>
                </a:lnTo>
                <a:lnTo>
                  <a:pt x="2899724" y="77473"/>
                </a:lnTo>
                <a:lnTo>
                  <a:pt x="2883817" y="71926"/>
                </a:lnTo>
                <a:lnTo>
                  <a:pt x="2866085" y="70002"/>
                </a:lnTo>
                <a:close/>
              </a:path>
              <a:path w="2962275" h="246380">
                <a:moveTo>
                  <a:pt x="2962173" y="218262"/>
                </a:moveTo>
                <a:lnTo>
                  <a:pt x="2925191" y="218262"/>
                </a:lnTo>
                <a:lnTo>
                  <a:pt x="2925191" y="242366"/>
                </a:lnTo>
                <a:lnTo>
                  <a:pt x="2962173" y="242366"/>
                </a:lnTo>
                <a:lnTo>
                  <a:pt x="2962173" y="218262"/>
                </a:lnTo>
                <a:close/>
              </a:path>
              <a:path w="2962275" h="246380">
                <a:moveTo>
                  <a:pt x="2962173" y="105664"/>
                </a:moveTo>
                <a:lnTo>
                  <a:pt x="2873349" y="105664"/>
                </a:lnTo>
                <a:lnTo>
                  <a:pt x="2893987" y="109688"/>
                </a:lnTo>
                <a:lnTo>
                  <a:pt x="2910414" y="120770"/>
                </a:lnTo>
                <a:lnTo>
                  <a:pt x="2921269" y="137425"/>
                </a:lnTo>
                <a:lnTo>
                  <a:pt x="2925191" y="158165"/>
                </a:lnTo>
                <a:lnTo>
                  <a:pt x="2921269" y="178906"/>
                </a:lnTo>
                <a:lnTo>
                  <a:pt x="2910414" y="195560"/>
                </a:lnTo>
                <a:lnTo>
                  <a:pt x="2893987" y="206643"/>
                </a:lnTo>
                <a:lnTo>
                  <a:pt x="2873349" y="210667"/>
                </a:lnTo>
                <a:lnTo>
                  <a:pt x="2962173" y="210667"/>
                </a:lnTo>
                <a:lnTo>
                  <a:pt x="2962173" y="105664"/>
                </a:lnTo>
                <a:close/>
              </a:path>
              <a:path w="2962275" h="246380">
                <a:moveTo>
                  <a:pt x="2962173" y="4622"/>
                </a:moveTo>
                <a:lnTo>
                  <a:pt x="2925191" y="4622"/>
                </a:lnTo>
                <a:lnTo>
                  <a:pt x="2925191" y="98069"/>
                </a:lnTo>
                <a:lnTo>
                  <a:pt x="2962173" y="98069"/>
                </a:lnTo>
                <a:lnTo>
                  <a:pt x="2962173" y="4622"/>
                </a:lnTo>
                <a:close/>
              </a:path>
            </a:pathLst>
          </a:custGeom>
          <a:solidFill>
            <a:srgbClr val="FFFFFF"/>
          </a:solidFill>
        </p:spPr>
        <p:txBody>
          <a:bodyPr wrap="square" lIns="0" tIns="0" rIns="0" bIns="0" rtlCol="0"/>
          <a:lstStyle/>
          <a:p>
            <a:endParaRPr/>
          </a:p>
        </p:txBody>
      </p:sp>
      <p:pic>
        <p:nvPicPr>
          <p:cNvPr id="20" name="object 20"/>
          <p:cNvPicPr/>
          <p:nvPr/>
        </p:nvPicPr>
        <p:blipFill>
          <a:blip r:embed="rId6" cstate="print"/>
          <a:stretch>
            <a:fillRect/>
          </a:stretch>
        </p:blipFill>
        <p:spPr>
          <a:xfrm>
            <a:off x="549431" y="2270728"/>
            <a:ext cx="4089819" cy="305104"/>
          </a:xfrm>
          <a:prstGeom prst="rect">
            <a:avLst/>
          </a:prstGeom>
        </p:spPr>
      </p:pic>
      <p:pic>
        <p:nvPicPr>
          <p:cNvPr id="21" name="Picture 20">
            <a:extLst>
              <a:ext uri="{FF2B5EF4-FFF2-40B4-BE49-F238E27FC236}">
                <a16:creationId xmlns:a16="http://schemas.microsoft.com/office/drawing/2014/main" id="{98B608E2-E622-AF07-CC88-B4A7832B50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500" y="394279"/>
            <a:ext cx="3106257" cy="15156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CA28-0606-2AA1-8357-E12008CEE00D}"/>
              </a:ext>
            </a:extLst>
          </p:cNvPr>
          <p:cNvSpPr>
            <a:spLocks noGrp="1"/>
          </p:cNvSpPr>
          <p:nvPr>
            <p:ph type="ctrTitle"/>
          </p:nvPr>
        </p:nvSpPr>
        <p:spPr>
          <a:xfrm>
            <a:off x="422910" y="-155573"/>
            <a:ext cx="10919626" cy="1254488"/>
          </a:xfrm>
        </p:spPr>
        <p:txBody>
          <a:bodyPr/>
          <a:lstStyle/>
          <a:p>
            <a:r>
              <a:rPr lang="en-US" dirty="0">
                <a:solidFill>
                  <a:srgbClr val="002060"/>
                </a:solidFill>
              </a:rPr>
              <a:t>Leading self </a:t>
            </a:r>
            <a:endParaRPr lang="en-GB" dirty="0">
              <a:solidFill>
                <a:srgbClr val="002060"/>
              </a:solidFill>
            </a:endParaRPr>
          </a:p>
        </p:txBody>
      </p:sp>
      <p:sp>
        <p:nvSpPr>
          <p:cNvPr id="3" name="Content Placeholder 2">
            <a:extLst>
              <a:ext uri="{FF2B5EF4-FFF2-40B4-BE49-F238E27FC236}">
                <a16:creationId xmlns:a16="http://schemas.microsoft.com/office/drawing/2014/main" id="{6DC2061D-C381-50CD-C3AA-5F37F5088FF3}"/>
              </a:ext>
            </a:extLst>
          </p:cNvPr>
          <p:cNvSpPr>
            <a:spLocks noGrp="1"/>
          </p:cNvSpPr>
          <p:nvPr>
            <p:ph sz="half" idx="1"/>
          </p:nvPr>
        </p:nvSpPr>
        <p:spPr>
          <a:xfrm>
            <a:off x="422910" y="1253331"/>
            <a:ext cx="6400800" cy="4351338"/>
          </a:xfrm>
        </p:spPr>
        <p:txBody>
          <a:bodyPr>
            <a:noAutofit/>
          </a:bodyPr>
          <a:lstStyle/>
          <a:p>
            <a:pPr marL="0" indent="0">
              <a:lnSpc>
                <a:spcPct val="100000"/>
              </a:lnSpc>
              <a:buNone/>
            </a:pPr>
            <a:r>
              <a:rPr lang="en-GB" sz="2400" dirty="0">
                <a:solidFill>
                  <a:srgbClr val="002060"/>
                </a:solidFill>
                <a:ea typeface="Calibri" panose="020F0502020204030204" pitchFamily="34" charset="0"/>
              </a:rPr>
              <a:t>Leadership is about </a:t>
            </a:r>
            <a:r>
              <a:rPr lang="en-GB" sz="2400" b="1" i="1" dirty="0">
                <a:solidFill>
                  <a:srgbClr val="002060"/>
                </a:solidFill>
                <a:ea typeface="Calibri" panose="020F0502020204030204" pitchFamily="34" charset="0"/>
              </a:rPr>
              <a:t>leading self</a:t>
            </a:r>
            <a:r>
              <a:rPr lang="en-GB" sz="2400" dirty="0">
                <a:solidFill>
                  <a:srgbClr val="002060"/>
                </a:solidFill>
                <a:ea typeface="Calibri" panose="020F0502020204030204" pitchFamily="34" charset="0"/>
              </a:rPr>
              <a:t>. This means taking opportunities to develop the ways you use self-disclosure, empathy and authenticity to enhance working relationships.</a:t>
            </a:r>
          </a:p>
          <a:p>
            <a:pPr marL="0" indent="0">
              <a:spcAft>
                <a:spcPts val="600"/>
              </a:spcAft>
              <a:buNone/>
            </a:pPr>
            <a:endParaRPr lang="en-GB" sz="100" b="1" i="1" dirty="0">
              <a:solidFill>
                <a:srgbClr val="002060"/>
              </a:solidFill>
            </a:endParaRPr>
          </a:p>
          <a:p>
            <a:pPr marL="0" indent="0">
              <a:spcAft>
                <a:spcPts val="600"/>
              </a:spcAft>
              <a:buNone/>
            </a:pPr>
            <a:r>
              <a:rPr lang="en-GB" sz="2400" b="1" i="1" dirty="0">
                <a:solidFill>
                  <a:srgbClr val="002060"/>
                </a:solidFill>
              </a:rPr>
              <a:t>Skills/capabilities:</a:t>
            </a:r>
          </a:p>
          <a:p>
            <a:pPr>
              <a:lnSpc>
                <a:spcPct val="100000"/>
              </a:lnSpc>
              <a:spcBef>
                <a:spcPts val="0"/>
              </a:spcBef>
            </a:pPr>
            <a:r>
              <a:rPr lang="en-GB" sz="2400" dirty="0">
                <a:solidFill>
                  <a:srgbClr val="002060"/>
                </a:solidFill>
              </a:rPr>
              <a:t>Authenticity</a:t>
            </a:r>
          </a:p>
          <a:p>
            <a:pPr>
              <a:lnSpc>
                <a:spcPct val="100000"/>
              </a:lnSpc>
              <a:spcBef>
                <a:spcPts val="0"/>
              </a:spcBef>
            </a:pPr>
            <a:r>
              <a:rPr lang="en-GB" sz="2400" dirty="0">
                <a:solidFill>
                  <a:srgbClr val="002060"/>
                </a:solidFill>
              </a:rPr>
              <a:t>Emotional intelligence</a:t>
            </a:r>
          </a:p>
          <a:p>
            <a:pPr>
              <a:lnSpc>
                <a:spcPct val="100000"/>
              </a:lnSpc>
              <a:spcBef>
                <a:spcPts val="0"/>
              </a:spcBef>
            </a:pPr>
            <a:r>
              <a:rPr lang="en-GB" sz="2400" dirty="0">
                <a:solidFill>
                  <a:srgbClr val="002060"/>
                </a:solidFill>
              </a:rPr>
              <a:t>Self-awareness</a:t>
            </a:r>
          </a:p>
          <a:p>
            <a:pPr>
              <a:lnSpc>
                <a:spcPct val="100000"/>
              </a:lnSpc>
              <a:spcBef>
                <a:spcPts val="0"/>
              </a:spcBef>
            </a:pPr>
            <a:r>
              <a:rPr lang="en-GB" sz="2400" dirty="0">
                <a:solidFill>
                  <a:srgbClr val="002060"/>
                </a:solidFill>
              </a:rPr>
              <a:t>Self-care</a:t>
            </a:r>
          </a:p>
          <a:p>
            <a:pPr>
              <a:lnSpc>
                <a:spcPct val="100000"/>
              </a:lnSpc>
              <a:spcBef>
                <a:spcPts val="0"/>
              </a:spcBef>
            </a:pPr>
            <a:r>
              <a:rPr lang="en-GB" sz="2400" dirty="0">
                <a:solidFill>
                  <a:srgbClr val="002060"/>
                </a:solidFill>
              </a:rPr>
              <a:t>Self-discipline</a:t>
            </a:r>
          </a:p>
          <a:p>
            <a:endParaRPr lang="en-US" sz="2400" dirty="0">
              <a:solidFill>
                <a:srgbClr val="002060"/>
              </a:solidFill>
            </a:endParaRPr>
          </a:p>
          <a:p>
            <a:endParaRPr lang="en-US" sz="2400" dirty="0">
              <a:solidFill>
                <a:srgbClr val="002060"/>
              </a:solidFill>
            </a:endParaRPr>
          </a:p>
          <a:p>
            <a:pPr marL="0" indent="0">
              <a:buNone/>
            </a:pPr>
            <a:endParaRPr lang="en-GB" sz="2400" dirty="0">
              <a:solidFill>
                <a:srgbClr val="002060"/>
              </a:solidFill>
            </a:endParaRPr>
          </a:p>
        </p:txBody>
      </p:sp>
      <p:pic>
        <p:nvPicPr>
          <p:cNvPr id="6" name="Picture 5" descr="A qr code on a white background&#10;&#10;AI-generated content may be incorrect.">
            <a:extLst>
              <a:ext uri="{FF2B5EF4-FFF2-40B4-BE49-F238E27FC236}">
                <a16:creationId xmlns:a16="http://schemas.microsoft.com/office/drawing/2014/main" id="{5E34809F-33B1-A2A2-9730-155A0FF137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95713" y="3117273"/>
            <a:ext cx="1902916" cy="1902916"/>
          </a:xfrm>
          <a:prstGeom prst="rect">
            <a:avLst/>
          </a:prstGeom>
          <a:noFill/>
          <a:ln>
            <a:noFill/>
          </a:ln>
        </p:spPr>
      </p:pic>
      <p:sp>
        <p:nvSpPr>
          <p:cNvPr id="7" name="Content Placeholder 2">
            <a:extLst>
              <a:ext uri="{FF2B5EF4-FFF2-40B4-BE49-F238E27FC236}">
                <a16:creationId xmlns:a16="http://schemas.microsoft.com/office/drawing/2014/main" id="{63C37078-C6B1-BC9B-3823-5F1FAF2B9C3A}"/>
              </a:ext>
            </a:extLst>
          </p:cNvPr>
          <p:cNvSpPr txBox="1">
            <a:spLocks/>
          </p:cNvSpPr>
          <p:nvPr/>
        </p:nvSpPr>
        <p:spPr>
          <a:xfrm>
            <a:off x="7098030" y="1553952"/>
            <a:ext cx="4907280" cy="3680988"/>
          </a:xfrm>
          <a:prstGeom prst="rect">
            <a:avLst/>
          </a:prstGeom>
          <a:ln w="28575">
            <a:solidFill>
              <a:srgbClr val="00206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GB" dirty="0">
                <a:solidFill>
                  <a:srgbClr val="002060"/>
                </a:solidFill>
              </a:rPr>
              <a:t>To access the ‘Leading self’’ learning module, scan the QR code, or follow the link below:</a:t>
            </a:r>
          </a:p>
          <a:p>
            <a:pPr marL="0" indent="0" algn="ctr">
              <a:buNone/>
            </a:pPr>
            <a:r>
              <a:rPr lang="en-US" dirty="0">
                <a:hlinkClick r:id="rId4"/>
              </a:rPr>
              <a:t>https://learningzone.niscc.info/leadership-in-social-work-in-northern-ireland/</a:t>
            </a:r>
            <a:r>
              <a:rPr lang="en-US" dirty="0"/>
              <a:t> </a:t>
            </a:r>
          </a:p>
          <a:p>
            <a:endParaRPr lang="en-US" dirty="0"/>
          </a:p>
          <a:p>
            <a:pPr marL="0" indent="0">
              <a:buFont typeface="Arial" panose="020B0604020202020204" pitchFamily="34" charset="0"/>
              <a:buNone/>
            </a:pPr>
            <a:endParaRPr lang="en-GB" dirty="0"/>
          </a:p>
        </p:txBody>
      </p:sp>
      <p:pic>
        <p:nvPicPr>
          <p:cNvPr id="8" name="Picture 7" descr="A book with a magnifying glass&#10;&#10;Description automatically generated">
            <a:extLst>
              <a:ext uri="{FF2B5EF4-FFF2-40B4-BE49-F238E27FC236}">
                <a16:creationId xmlns:a16="http://schemas.microsoft.com/office/drawing/2014/main" id="{59ED1381-A336-43DE-B3C3-341298D68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5902" y="223004"/>
            <a:ext cx="1782727" cy="1287758"/>
          </a:xfrm>
          <a:prstGeom prst="rect">
            <a:avLst/>
          </a:prstGeom>
        </p:spPr>
      </p:pic>
    </p:spTree>
    <p:extLst>
      <p:ext uri="{BB962C8B-B14F-4D97-AF65-F5344CB8AC3E}">
        <p14:creationId xmlns:p14="http://schemas.microsoft.com/office/powerpoint/2010/main" val="417951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0FC4-12F5-CF98-86F7-B19FC15466F7}"/>
              </a:ext>
            </a:extLst>
          </p:cNvPr>
          <p:cNvSpPr>
            <a:spLocks noGrp="1"/>
          </p:cNvSpPr>
          <p:nvPr>
            <p:ph type="ctrTitle"/>
          </p:nvPr>
        </p:nvSpPr>
        <p:spPr/>
        <p:txBody>
          <a:bodyPr/>
          <a:lstStyle/>
          <a:p>
            <a:r>
              <a:rPr lang="en-US" dirty="0">
                <a:solidFill>
                  <a:srgbClr val="002060"/>
                </a:solidFill>
              </a:rPr>
              <a:t>Leading self: Exercise </a:t>
            </a:r>
            <a:endParaRPr lang="en-GB" dirty="0">
              <a:solidFill>
                <a:srgbClr val="002060"/>
              </a:solidFill>
            </a:endParaRPr>
          </a:p>
        </p:txBody>
      </p:sp>
      <p:sp>
        <p:nvSpPr>
          <p:cNvPr id="4" name="Content Placeholder 2">
            <a:extLst>
              <a:ext uri="{FF2B5EF4-FFF2-40B4-BE49-F238E27FC236}">
                <a16:creationId xmlns:a16="http://schemas.microsoft.com/office/drawing/2014/main" id="{A4DE15B0-9C70-4C47-7FA6-1766DEBD659B}"/>
              </a:ext>
            </a:extLst>
          </p:cNvPr>
          <p:cNvSpPr>
            <a:spLocks noGrp="1"/>
          </p:cNvSpPr>
          <p:nvPr>
            <p:ph sz="half" idx="1"/>
          </p:nvPr>
        </p:nvSpPr>
        <p:spPr>
          <a:xfrm>
            <a:off x="577048" y="1459865"/>
            <a:ext cx="10339387" cy="4351338"/>
          </a:xfrm>
        </p:spPr>
        <p:txBody>
          <a:bodyPr>
            <a:normAutofit/>
          </a:bodyPr>
          <a:lstStyle/>
          <a:p>
            <a:r>
              <a:rPr lang="en-US" sz="2400" dirty="0">
                <a:solidFill>
                  <a:srgbClr val="002060"/>
                </a:solidFill>
              </a:rPr>
              <a:t>Take five mins to think of a challenging work situation when self-care was important.  </a:t>
            </a:r>
          </a:p>
          <a:p>
            <a:r>
              <a:rPr lang="en-US" sz="2400" dirty="0">
                <a:solidFill>
                  <a:srgbClr val="002060"/>
                </a:solidFill>
              </a:rPr>
              <a:t>Small group discussion (only share what is comfortable, in accordance with confidentiality):</a:t>
            </a:r>
          </a:p>
          <a:p>
            <a:pPr lvl="1"/>
            <a:r>
              <a:rPr lang="en-US" sz="2400" dirty="0">
                <a:solidFill>
                  <a:srgbClr val="002060"/>
                </a:solidFill>
              </a:rPr>
              <a:t>How did you feel personally?</a:t>
            </a:r>
          </a:p>
          <a:p>
            <a:pPr lvl="1"/>
            <a:r>
              <a:rPr lang="en-US" sz="2400" dirty="0">
                <a:solidFill>
                  <a:srgbClr val="002060"/>
                </a:solidFill>
              </a:rPr>
              <a:t>How did you manage this professionally?</a:t>
            </a:r>
          </a:p>
          <a:p>
            <a:pPr lvl="1"/>
            <a:r>
              <a:rPr lang="en-US" sz="2400" dirty="0">
                <a:solidFill>
                  <a:srgbClr val="002060"/>
                </a:solidFill>
              </a:rPr>
              <a:t>How did you seek support?</a:t>
            </a:r>
          </a:p>
          <a:p>
            <a:pPr lvl="1"/>
            <a:r>
              <a:rPr lang="en-US" sz="2400" dirty="0">
                <a:solidFill>
                  <a:srgbClr val="002060"/>
                </a:solidFill>
              </a:rPr>
              <a:t>How did your response link to the skills/ capabilities of ‘leading self’?</a:t>
            </a:r>
          </a:p>
          <a:p>
            <a:pPr lvl="1"/>
            <a:r>
              <a:rPr lang="en-US" sz="2400" dirty="0">
                <a:solidFill>
                  <a:srgbClr val="002060"/>
                </a:solidFill>
              </a:rPr>
              <a:t>How did this improve or develop your practice?</a:t>
            </a:r>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71427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1967" y="3797751"/>
            <a:ext cx="4269740" cy="1316386"/>
          </a:xfrm>
          <a:prstGeom prst="rect">
            <a:avLst/>
          </a:prstGeom>
        </p:spPr>
        <p:txBody>
          <a:bodyPr vert="horz" wrap="square" lIns="0" tIns="84455" rIns="0" bIns="0" rtlCol="0">
            <a:spAutoFit/>
          </a:bodyPr>
          <a:lstStyle/>
          <a:p>
            <a:pPr marL="12700">
              <a:lnSpc>
                <a:spcPct val="100000"/>
              </a:lnSpc>
              <a:spcBef>
                <a:spcPts val="665"/>
              </a:spcBef>
            </a:pPr>
            <a:r>
              <a:rPr lang="en-IE" sz="4000" b="1" spc="165" dirty="0">
                <a:solidFill>
                  <a:srgbClr val="303974"/>
                </a:solidFill>
                <a:latin typeface="Arial"/>
                <a:cs typeface="Arial"/>
              </a:rPr>
              <a:t>Leading with others</a:t>
            </a:r>
            <a:endParaRPr sz="4000" dirty="0">
              <a:latin typeface="Arial"/>
              <a:cs typeface="Arial"/>
            </a:endParaRPr>
          </a:p>
        </p:txBody>
      </p:sp>
      <p:pic>
        <p:nvPicPr>
          <p:cNvPr id="3" name="object 3"/>
          <p:cNvPicPr/>
          <p:nvPr/>
        </p:nvPicPr>
        <p:blipFill>
          <a:blip r:embed="rId3" cstate="print"/>
          <a:stretch>
            <a:fillRect/>
          </a:stretch>
        </p:blipFill>
        <p:spPr>
          <a:xfrm>
            <a:off x="1239329" y="6471742"/>
            <a:ext cx="724650" cy="73078"/>
          </a:xfrm>
          <a:prstGeom prst="rect">
            <a:avLst/>
          </a:prstGeom>
        </p:spPr>
      </p:pic>
      <p:grpSp>
        <p:nvGrpSpPr>
          <p:cNvPr id="4" name="object 4"/>
          <p:cNvGrpSpPr/>
          <p:nvPr/>
        </p:nvGrpSpPr>
        <p:grpSpPr>
          <a:xfrm>
            <a:off x="1237551" y="6302100"/>
            <a:ext cx="726440" cy="120014"/>
            <a:chOff x="1237551" y="6302100"/>
            <a:chExt cx="726440" cy="120014"/>
          </a:xfrm>
        </p:grpSpPr>
        <p:pic>
          <p:nvPicPr>
            <p:cNvPr id="5" name="object 5"/>
            <p:cNvPicPr/>
            <p:nvPr/>
          </p:nvPicPr>
          <p:blipFill>
            <a:blip r:embed="rId4" cstate="print"/>
            <a:stretch>
              <a:fillRect/>
            </a:stretch>
          </p:blipFill>
          <p:spPr>
            <a:xfrm>
              <a:off x="1238515" y="6302100"/>
              <a:ext cx="724498" cy="73925"/>
            </a:xfrm>
            <a:prstGeom prst="rect">
              <a:avLst/>
            </a:prstGeom>
          </p:spPr>
        </p:pic>
        <p:sp>
          <p:nvSpPr>
            <p:cNvPr id="6" name="object 6"/>
            <p:cNvSpPr/>
            <p:nvPr/>
          </p:nvSpPr>
          <p:spPr>
            <a:xfrm>
              <a:off x="1237551" y="6418376"/>
              <a:ext cx="726440" cy="3810"/>
            </a:xfrm>
            <a:custGeom>
              <a:avLst/>
              <a:gdLst/>
              <a:ahLst/>
              <a:cxnLst/>
              <a:rect l="l" t="t" r="r" b="b"/>
              <a:pathLst>
                <a:path w="726439" h="3810">
                  <a:moveTo>
                    <a:pt x="726439" y="0"/>
                  </a:moveTo>
                  <a:lnTo>
                    <a:pt x="0" y="0"/>
                  </a:lnTo>
                  <a:lnTo>
                    <a:pt x="0" y="3187"/>
                  </a:lnTo>
                  <a:lnTo>
                    <a:pt x="726439" y="3187"/>
                  </a:lnTo>
                  <a:lnTo>
                    <a:pt x="726439" y="0"/>
                  </a:lnTo>
                  <a:close/>
                </a:path>
              </a:pathLst>
            </a:custGeom>
            <a:solidFill>
              <a:srgbClr val="03296A"/>
            </a:solidFill>
          </p:spPr>
          <p:txBody>
            <a:bodyPr wrap="square" lIns="0" tIns="0" rIns="0" bIns="0" rtlCol="0"/>
            <a:lstStyle/>
            <a:p>
              <a:endParaRPr/>
            </a:p>
          </p:txBody>
        </p:sp>
      </p:grpSp>
      <p:pic>
        <p:nvPicPr>
          <p:cNvPr id="7" name="object 7"/>
          <p:cNvPicPr/>
          <p:nvPr/>
        </p:nvPicPr>
        <p:blipFill>
          <a:blip r:embed="rId5" cstate="print"/>
          <a:stretch>
            <a:fillRect/>
          </a:stretch>
        </p:blipFill>
        <p:spPr>
          <a:xfrm>
            <a:off x="793316" y="5772995"/>
            <a:ext cx="1049070" cy="428635"/>
          </a:xfrm>
          <a:prstGeom prst="rect">
            <a:avLst/>
          </a:prstGeom>
        </p:spPr>
      </p:pic>
      <p:pic>
        <p:nvPicPr>
          <p:cNvPr id="8" name="object 8"/>
          <p:cNvPicPr/>
          <p:nvPr/>
        </p:nvPicPr>
        <p:blipFill>
          <a:blip r:embed="rId6" cstate="print"/>
          <a:stretch>
            <a:fillRect/>
          </a:stretch>
        </p:blipFill>
        <p:spPr>
          <a:xfrm>
            <a:off x="6675894" y="0"/>
            <a:ext cx="5517312" cy="6858000"/>
          </a:xfrm>
          <a:prstGeom prst="rect">
            <a:avLst/>
          </a:prstGeom>
        </p:spPr>
      </p:pic>
      <p:sp>
        <p:nvSpPr>
          <p:cNvPr id="9" name="object 9"/>
          <p:cNvSpPr/>
          <p:nvPr/>
        </p:nvSpPr>
        <p:spPr>
          <a:xfrm>
            <a:off x="1238021" y="6252946"/>
            <a:ext cx="725170" cy="3810"/>
          </a:xfrm>
          <a:custGeom>
            <a:avLst/>
            <a:gdLst/>
            <a:ahLst/>
            <a:cxnLst/>
            <a:rect l="l" t="t" r="r" b="b"/>
            <a:pathLst>
              <a:path w="725169" h="3810">
                <a:moveTo>
                  <a:pt x="724992" y="0"/>
                </a:moveTo>
                <a:lnTo>
                  <a:pt x="0" y="0"/>
                </a:lnTo>
                <a:lnTo>
                  <a:pt x="0" y="3187"/>
                </a:lnTo>
                <a:lnTo>
                  <a:pt x="724992" y="3187"/>
                </a:lnTo>
                <a:lnTo>
                  <a:pt x="724992" y="0"/>
                </a:lnTo>
                <a:close/>
              </a:path>
            </a:pathLst>
          </a:custGeom>
          <a:solidFill>
            <a:srgbClr val="03296A"/>
          </a:solidFill>
        </p:spPr>
        <p:txBody>
          <a:bodyPr wrap="square" lIns="0" tIns="0" rIns="0" bIns="0" rtlCol="0"/>
          <a:lstStyle/>
          <a:p>
            <a:endParaRPr/>
          </a:p>
        </p:txBody>
      </p:sp>
      <p:sp>
        <p:nvSpPr>
          <p:cNvPr id="14" name="object 14"/>
          <p:cNvSpPr/>
          <p:nvPr/>
        </p:nvSpPr>
        <p:spPr>
          <a:xfrm>
            <a:off x="542166" y="2662194"/>
            <a:ext cx="2962275" cy="246379"/>
          </a:xfrm>
          <a:custGeom>
            <a:avLst/>
            <a:gdLst/>
            <a:ahLst/>
            <a:cxnLst/>
            <a:rect l="l" t="t" r="r" b="b"/>
            <a:pathLst>
              <a:path w="2962275" h="246380">
                <a:moveTo>
                  <a:pt x="23444" y="0"/>
                </a:moveTo>
                <a:lnTo>
                  <a:pt x="14208" y="1759"/>
                </a:lnTo>
                <a:lnTo>
                  <a:pt x="6769" y="6645"/>
                </a:lnTo>
                <a:lnTo>
                  <a:pt x="1805" y="14069"/>
                </a:lnTo>
                <a:lnTo>
                  <a:pt x="0" y="23444"/>
                </a:lnTo>
                <a:lnTo>
                  <a:pt x="1805" y="32679"/>
                </a:lnTo>
                <a:lnTo>
                  <a:pt x="6769" y="40119"/>
                </a:lnTo>
                <a:lnTo>
                  <a:pt x="14208" y="45082"/>
                </a:lnTo>
                <a:lnTo>
                  <a:pt x="23444" y="46888"/>
                </a:lnTo>
                <a:lnTo>
                  <a:pt x="32870" y="45082"/>
                </a:lnTo>
                <a:lnTo>
                  <a:pt x="40408" y="40119"/>
                </a:lnTo>
                <a:lnTo>
                  <a:pt x="45407" y="32679"/>
                </a:lnTo>
                <a:lnTo>
                  <a:pt x="47218" y="23444"/>
                </a:lnTo>
                <a:lnTo>
                  <a:pt x="45407" y="14069"/>
                </a:lnTo>
                <a:lnTo>
                  <a:pt x="40408" y="6645"/>
                </a:lnTo>
                <a:lnTo>
                  <a:pt x="32870" y="1759"/>
                </a:lnTo>
                <a:lnTo>
                  <a:pt x="23444" y="0"/>
                </a:lnTo>
                <a:close/>
              </a:path>
              <a:path w="2962275" h="246380">
                <a:moveTo>
                  <a:pt x="41935" y="73964"/>
                </a:moveTo>
                <a:lnTo>
                  <a:pt x="4953" y="73964"/>
                </a:lnTo>
                <a:lnTo>
                  <a:pt x="4953" y="242366"/>
                </a:lnTo>
                <a:lnTo>
                  <a:pt x="41935" y="242366"/>
                </a:lnTo>
                <a:lnTo>
                  <a:pt x="41935" y="73964"/>
                </a:lnTo>
                <a:close/>
              </a:path>
              <a:path w="2962275" h="246380">
                <a:moveTo>
                  <a:pt x="123494" y="73964"/>
                </a:moveTo>
                <a:lnTo>
                  <a:pt x="86512" y="73964"/>
                </a:lnTo>
                <a:lnTo>
                  <a:pt x="86512" y="242366"/>
                </a:lnTo>
                <a:lnTo>
                  <a:pt x="123494" y="242366"/>
                </a:lnTo>
                <a:lnTo>
                  <a:pt x="123613" y="148590"/>
                </a:lnTo>
                <a:lnTo>
                  <a:pt x="126698" y="131435"/>
                </a:lnTo>
                <a:lnTo>
                  <a:pt x="135753" y="117675"/>
                </a:lnTo>
                <a:lnTo>
                  <a:pt x="149823" y="108806"/>
                </a:lnTo>
                <a:lnTo>
                  <a:pt x="168071" y="105664"/>
                </a:lnTo>
                <a:lnTo>
                  <a:pt x="239930" y="105664"/>
                </a:lnTo>
                <a:lnTo>
                  <a:pt x="233300" y="95427"/>
                </a:lnTo>
                <a:lnTo>
                  <a:pt x="123494" y="95427"/>
                </a:lnTo>
                <a:lnTo>
                  <a:pt x="123494" y="73964"/>
                </a:lnTo>
                <a:close/>
              </a:path>
              <a:path w="2962275" h="246380">
                <a:moveTo>
                  <a:pt x="239930" y="105664"/>
                </a:moveTo>
                <a:lnTo>
                  <a:pt x="168071" y="105664"/>
                </a:lnTo>
                <a:lnTo>
                  <a:pt x="185668" y="108806"/>
                </a:lnTo>
                <a:lnTo>
                  <a:pt x="185436" y="108806"/>
                </a:lnTo>
                <a:lnTo>
                  <a:pt x="198574" y="117468"/>
                </a:lnTo>
                <a:lnTo>
                  <a:pt x="207030" y="131017"/>
                </a:lnTo>
                <a:lnTo>
                  <a:pt x="210007" y="148590"/>
                </a:lnTo>
                <a:lnTo>
                  <a:pt x="210007" y="242366"/>
                </a:lnTo>
                <a:lnTo>
                  <a:pt x="246989" y="242366"/>
                </a:lnTo>
                <a:lnTo>
                  <a:pt x="246989" y="136372"/>
                </a:lnTo>
                <a:lnTo>
                  <a:pt x="242186" y="109146"/>
                </a:lnTo>
                <a:lnTo>
                  <a:pt x="239930" y="105664"/>
                </a:lnTo>
                <a:close/>
              </a:path>
              <a:path w="2962275" h="246380">
                <a:moveTo>
                  <a:pt x="180289" y="70002"/>
                </a:moveTo>
                <a:lnTo>
                  <a:pt x="163289" y="71653"/>
                </a:lnTo>
                <a:lnTo>
                  <a:pt x="148053" y="76523"/>
                </a:lnTo>
                <a:lnTo>
                  <a:pt x="134737" y="84489"/>
                </a:lnTo>
                <a:lnTo>
                  <a:pt x="123494" y="95427"/>
                </a:lnTo>
                <a:lnTo>
                  <a:pt x="233300" y="95427"/>
                </a:lnTo>
                <a:lnTo>
                  <a:pt x="228622" y="88204"/>
                </a:lnTo>
                <a:lnTo>
                  <a:pt x="207566" y="74754"/>
                </a:lnTo>
                <a:lnTo>
                  <a:pt x="180289" y="70002"/>
                </a:lnTo>
                <a:close/>
              </a:path>
              <a:path w="2962275" h="246380">
                <a:moveTo>
                  <a:pt x="409105" y="14528"/>
                </a:moveTo>
                <a:lnTo>
                  <a:pt x="369150" y="14528"/>
                </a:lnTo>
                <a:lnTo>
                  <a:pt x="369150" y="242366"/>
                </a:lnTo>
                <a:lnTo>
                  <a:pt x="408444" y="242366"/>
                </a:lnTo>
                <a:lnTo>
                  <a:pt x="408444" y="81229"/>
                </a:lnTo>
                <a:lnTo>
                  <a:pt x="456260" y="81229"/>
                </a:lnTo>
                <a:lnTo>
                  <a:pt x="409105" y="14528"/>
                </a:lnTo>
                <a:close/>
              </a:path>
              <a:path w="2962275" h="246380">
                <a:moveTo>
                  <a:pt x="456260" y="81229"/>
                </a:moveTo>
                <a:lnTo>
                  <a:pt x="408444" y="81229"/>
                </a:lnTo>
                <a:lnTo>
                  <a:pt x="522363" y="242366"/>
                </a:lnTo>
                <a:lnTo>
                  <a:pt x="562317" y="242366"/>
                </a:lnTo>
                <a:lnTo>
                  <a:pt x="562317" y="175666"/>
                </a:lnTo>
                <a:lnTo>
                  <a:pt x="523024" y="175666"/>
                </a:lnTo>
                <a:lnTo>
                  <a:pt x="456260" y="81229"/>
                </a:lnTo>
                <a:close/>
              </a:path>
              <a:path w="2962275" h="246380">
                <a:moveTo>
                  <a:pt x="562317" y="14528"/>
                </a:moveTo>
                <a:lnTo>
                  <a:pt x="523024" y="14528"/>
                </a:lnTo>
                <a:lnTo>
                  <a:pt x="523024" y="175666"/>
                </a:lnTo>
                <a:lnTo>
                  <a:pt x="562317" y="175666"/>
                </a:lnTo>
                <a:lnTo>
                  <a:pt x="562317" y="14528"/>
                </a:lnTo>
                <a:close/>
              </a:path>
              <a:path w="2962275" h="246380">
                <a:moveTo>
                  <a:pt x="688784" y="70002"/>
                </a:moveTo>
                <a:lnTo>
                  <a:pt x="652968" y="76719"/>
                </a:lnTo>
                <a:lnTo>
                  <a:pt x="624395" y="95262"/>
                </a:lnTo>
                <a:lnTo>
                  <a:pt x="605481" y="123216"/>
                </a:lnTo>
                <a:lnTo>
                  <a:pt x="598639" y="158165"/>
                </a:lnTo>
                <a:lnTo>
                  <a:pt x="605481" y="193115"/>
                </a:lnTo>
                <a:lnTo>
                  <a:pt x="624395" y="221068"/>
                </a:lnTo>
                <a:lnTo>
                  <a:pt x="652968" y="239611"/>
                </a:lnTo>
                <a:lnTo>
                  <a:pt x="688784" y="246329"/>
                </a:lnTo>
                <a:lnTo>
                  <a:pt x="724461" y="239611"/>
                </a:lnTo>
                <a:lnTo>
                  <a:pt x="753049" y="221068"/>
                </a:lnTo>
                <a:lnTo>
                  <a:pt x="760116" y="210667"/>
                </a:lnTo>
                <a:lnTo>
                  <a:pt x="688784" y="210667"/>
                </a:lnTo>
                <a:lnTo>
                  <a:pt x="668095" y="206643"/>
                </a:lnTo>
                <a:lnTo>
                  <a:pt x="651554" y="195560"/>
                </a:lnTo>
                <a:lnTo>
                  <a:pt x="640585" y="178906"/>
                </a:lnTo>
                <a:lnTo>
                  <a:pt x="636612" y="158165"/>
                </a:lnTo>
                <a:lnTo>
                  <a:pt x="640585" y="137425"/>
                </a:lnTo>
                <a:lnTo>
                  <a:pt x="651554" y="120770"/>
                </a:lnTo>
                <a:lnTo>
                  <a:pt x="668095" y="109688"/>
                </a:lnTo>
                <a:lnTo>
                  <a:pt x="688784" y="105664"/>
                </a:lnTo>
                <a:lnTo>
                  <a:pt x="760116" y="105664"/>
                </a:lnTo>
                <a:lnTo>
                  <a:pt x="753049" y="95262"/>
                </a:lnTo>
                <a:lnTo>
                  <a:pt x="724461" y="76719"/>
                </a:lnTo>
                <a:lnTo>
                  <a:pt x="688784" y="70002"/>
                </a:lnTo>
                <a:close/>
              </a:path>
              <a:path w="2962275" h="246380">
                <a:moveTo>
                  <a:pt x="760116" y="105664"/>
                </a:moveTo>
                <a:lnTo>
                  <a:pt x="688784" y="105664"/>
                </a:lnTo>
                <a:lnTo>
                  <a:pt x="709422" y="109688"/>
                </a:lnTo>
                <a:lnTo>
                  <a:pt x="725849" y="120770"/>
                </a:lnTo>
                <a:lnTo>
                  <a:pt x="736704" y="137425"/>
                </a:lnTo>
                <a:lnTo>
                  <a:pt x="740625" y="158165"/>
                </a:lnTo>
                <a:lnTo>
                  <a:pt x="736704" y="178906"/>
                </a:lnTo>
                <a:lnTo>
                  <a:pt x="725849" y="195560"/>
                </a:lnTo>
                <a:lnTo>
                  <a:pt x="709422" y="206643"/>
                </a:lnTo>
                <a:lnTo>
                  <a:pt x="688784" y="210667"/>
                </a:lnTo>
                <a:lnTo>
                  <a:pt x="760116" y="210667"/>
                </a:lnTo>
                <a:lnTo>
                  <a:pt x="772041" y="193115"/>
                </a:lnTo>
                <a:lnTo>
                  <a:pt x="778929" y="158165"/>
                </a:lnTo>
                <a:lnTo>
                  <a:pt x="772041" y="123216"/>
                </a:lnTo>
                <a:lnTo>
                  <a:pt x="760116" y="105664"/>
                </a:lnTo>
                <a:close/>
              </a:path>
              <a:path w="2962275" h="246380">
                <a:moveTo>
                  <a:pt x="849261" y="73964"/>
                </a:moveTo>
                <a:lnTo>
                  <a:pt x="812279" y="73964"/>
                </a:lnTo>
                <a:lnTo>
                  <a:pt x="812279" y="242366"/>
                </a:lnTo>
                <a:lnTo>
                  <a:pt x="849261" y="242366"/>
                </a:lnTo>
                <a:lnTo>
                  <a:pt x="849261" y="160477"/>
                </a:lnTo>
                <a:lnTo>
                  <a:pt x="853069" y="139385"/>
                </a:lnTo>
                <a:lnTo>
                  <a:pt x="864120" y="123247"/>
                </a:lnTo>
                <a:lnTo>
                  <a:pt x="881858" y="112928"/>
                </a:lnTo>
                <a:lnTo>
                  <a:pt x="905725" y="109296"/>
                </a:lnTo>
                <a:lnTo>
                  <a:pt x="911669" y="109296"/>
                </a:lnTo>
                <a:lnTo>
                  <a:pt x="911669" y="102031"/>
                </a:lnTo>
                <a:lnTo>
                  <a:pt x="849261" y="102031"/>
                </a:lnTo>
                <a:lnTo>
                  <a:pt x="849261" y="73964"/>
                </a:lnTo>
                <a:close/>
              </a:path>
              <a:path w="2962275" h="246380">
                <a:moveTo>
                  <a:pt x="911669" y="71323"/>
                </a:moveTo>
                <a:lnTo>
                  <a:pt x="905725" y="71323"/>
                </a:lnTo>
                <a:lnTo>
                  <a:pt x="888730" y="73428"/>
                </a:lnTo>
                <a:lnTo>
                  <a:pt x="873531" y="79495"/>
                </a:lnTo>
                <a:lnTo>
                  <a:pt x="860313" y="89154"/>
                </a:lnTo>
                <a:lnTo>
                  <a:pt x="849261" y="102031"/>
                </a:lnTo>
                <a:lnTo>
                  <a:pt x="911669" y="102031"/>
                </a:lnTo>
                <a:lnTo>
                  <a:pt x="911669" y="71323"/>
                </a:lnTo>
                <a:close/>
              </a:path>
              <a:path w="2962275" h="246380">
                <a:moveTo>
                  <a:pt x="996200" y="107645"/>
                </a:moveTo>
                <a:lnTo>
                  <a:pt x="959218" y="107645"/>
                </a:lnTo>
                <a:lnTo>
                  <a:pt x="959218" y="190525"/>
                </a:lnTo>
                <a:lnTo>
                  <a:pt x="962886" y="212695"/>
                </a:lnTo>
                <a:lnTo>
                  <a:pt x="973705" y="228952"/>
                </a:lnTo>
                <a:lnTo>
                  <a:pt x="991397" y="238956"/>
                </a:lnTo>
                <a:lnTo>
                  <a:pt x="1015682" y="242366"/>
                </a:lnTo>
                <a:lnTo>
                  <a:pt x="1037805" y="242366"/>
                </a:lnTo>
                <a:lnTo>
                  <a:pt x="1037805" y="208356"/>
                </a:lnTo>
                <a:lnTo>
                  <a:pt x="1020965" y="208356"/>
                </a:lnTo>
                <a:lnTo>
                  <a:pt x="1010548" y="206730"/>
                </a:lnTo>
                <a:lnTo>
                  <a:pt x="1002763" y="202041"/>
                </a:lnTo>
                <a:lnTo>
                  <a:pt x="997887" y="194565"/>
                </a:lnTo>
                <a:lnTo>
                  <a:pt x="996200" y="184581"/>
                </a:lnTo>
                <a:lnTo>
                  <a:pt x="996200" y="107645"/>
                </a:lnTo>
                <a:close/>
              </a:path>
              <a:path w="2962275" h="246380">
                <a:moveTo>
                  <a:pt x="1037805" y="73964"/>
                </a:moveTo>
                <a:lnTo>
                  <a:pt x="930821" y="73964"/>
                </a:lnTo>
                <a:lnTo>
                  <a:pt x="930821" y="107645"/>
                </a:lnTo>
                <a:lnTo>
                  <a:pt x="1037805" y="107645"/>
                </a:lnTo>
                <a:lnTo>
                  <a:pt x="1037805" y="73964"/>
                </a:lnTo>
                <a:close/>
              </a:path>
              <a:path w="2962275" h="246380">
                <a:moveTo>
                  <a:pt x="996200" y="28397"/>
                </a:moveTo>
                <a:lnTo>
                  <a:pt x="961199" y="28397"/>
                </a:lnTo>
                <a:lnTo>
                  <a:pt x="961199" y="69342"/>
                </a:lnTo>
                <a:lnTo>
                  <a:pt x="956576" y="73964"/>
                </a:lnTo>
                <a:lnTo>
                  <a:pt x="996200" y="73964"/>
                </a:lnTo>
                <a:lnTo>
                  <a:pt x="996200" y="28397"/>
                </a:lnTo>
                <a:close/>
              </a:path>
              <a:path w="2962275" h="246380">
                <a:moveTo>
                  <a:pt x="1109116" y="4622"/>
                </a:moveTo>
                <a:lnTo>
                  <a:pt x="1072134" y="4622"/>
                </a:lnTo>
                <a:lnTo>
                  <a:pt x="1072134" y="242366"/>
                </a:lnTo>
                <a:lnTo>
                  <a:pt x="1109116" y="242366"/>
                </a:lnTo>
                <a:lnTo>
                  <a:pt x="1109235" y="148590"/>
                </a:lnTo>
                <a:lnTo>
                  <a:pt x="1112320" y="131435"/>
                </a:lnTo>
                <a:lnTo>
                  <a:pt x="1121375" y="117675"/>
                </a:lnTo>
                <a:lnTo>
                  <a:pt x="1135444" y="108806"/>
                </a:lnTo>
                <a:lnTo>
                  <a:pt x="1153693" y="105664"/>
                </a:lnTo>
                <a:lnTo>
                  <a:pt x="1225552" y="105664"/>
                </a:lnTo>
                <a:lnTo>
                  <a:pt x="1219563" y="96418"/>
                </a:lnTo>
                <a:lnTo>
                  <a:pt x="1109116" y="96418"/>
                </a:lnTo>
                <a:lnTo>
                  <a:pt x="1109116" y="4622"/>
                </a:lnTo>
                <a:close/>
              </a:path>
              <a:path w="2962275" h="246380">
                <a:moveTo>
                  <a:pt x="1225552" y="105664"/>
                </a:moveTo>
                <a:lnTo>
                  <a:pt x="1153693" y="105664"/>
                </a:lnTo>
                <a:lnTo>
                  <a:pt x="1171289" y="108806"/>
                </a:lnTo>
                <a:lnTo>
                  <a:pt x="1171058" y="108806"/>
                </a:lnTo>
                <a:lnTo>
                  <a:pt x="1184195" y="117468"/>
                </a:lnTo>
                <a:lnTo>
                  <a:pt x="1192651" y="131017"/>
                </a:lnTo>
                <a:lnTo>
                  <a:pt x="1195628" y="148590"/>
                </a:lnTo>
                <a:lnTo>
                  <a:pt x="1195628" y="242366"/>
                </a:lnTo>
                <a:lnTo>
                  <a:pt x="1232611" y="242366"/>
                </a:lnTo>
                <a:lnTo>
                  <a:pt x="1232611" y="136372"/>
                </a:lnTo>
                <a:lnTo>
                  <a:pt x="1227807" y="109146"/>
                </a:lnTo>
                <a:lnTo>
                  <a:pt x="1225552" y="105664"/>
                </a:lnTo>
                <a:close/>
              </a:path>
              <a:path w="2962275" h="246380">
                <a:moveTo>
                  <a:pt x="1165910" y="70002"/>
                </a:moveTo>
                <a:lnTo>
                  <a:pt x="1148910" y="71715"/>
                </a:lnTo>
                <a:lnTo>
                  <a:pt x="1133675" y="76771"/>
                </a:lnTo>
                <a:lnTo>
                  <a:pt x="1120358" y="85047"/>
                </a:lnTo>
                <a:lnTo>
                  <a:pt x="1109116" y="96418"/>
                </a:lnTo>
                <a:lnTo>
                  <a:pt x="1219563" y="96418"/>
                </a:lnTo>
                <a:lnTo>
                  <a:pt x="1214243" y="88204"/>
                </a:lnTo>
                <a:lnTo>
                  <a:pt x="1193188" y="74754"/>
                </a:lnTo>
                <a:lnTo>
                  <a:pt x="1165910" y="70002"/>
                </a:lnTo>
                <a:close/>
              </a:path>
              <a:path w="2962275" h="246380">
                <a:moveTo>
                  <a:pt x="1355115" y="70002"/>
                </a:moveTo>
                <a:lnTo>
                  <a:pt x="1319481" y="76725"/>
                </a:lnTo>
                <a:lnTo>
                  <a:pt x="1290987" y="95303"/>
                </a:lnTo>
                <a:lnTo>
                  <a:pt x="1272137" y="123216"/>
                </a:lnTo>
                <a:lnTo>
                  <a:pt x="1265301" y="158165"/>
                </a:lnTo>
                <a:lnTo>
                  <a:pt x="1272152" y="193115"/>
                </a:lnTo>
                <a:lnTo>
                  <a:pt x="1291139" y="221068"/>
                </a:lnTo>
                <a:lnTo>
                  <a:pt x="1319907" y="239611"/>
                </a:lnTo>
                <a:lnTo>
                  <a:pt x="1356106" y="246329"/>
                </a:lnTo>
                <a:lnTo>
                  <a:pt x="1384575" y="242361"/>
                </a:lnTo>
                <a:lnTo>
                  <a:pt x="1409268" y="231181"/>
                </a:lnTo>
                <a:lnTo>
                  <a:pt x="1429007" y="213871"/>
                </a:lnTo>
                <a:lnTo>
                  <a:pt x="1429551" y="212979"/>
                </a:lnTo>
                <a:lnTo>
                  <a:pt x="1356766" y="212979"/>
                </a:lnTo>
                <a:lnTo>
                  <a:pt x="1338311" y="210069"/>
                </a:lnTo>
                <a:lnTo>
                  <a:pt x="1323044" y="201834"/>
                </a:lnTo>
                <a:lnTo>
                  <a:pt x="1311678" y="189018"/>
                </a:lnTo>
                <a:lnTo>
                  <a:pt x="1304925" y="172364"/>
                </a:lnTo>
                <a:lnTo>
                  <a:pt x="1444269" y="172364"/>
                </a:lnTo>
                <a:lnTo>
                  <a:pt x="1444929" y="168071"/>
                </a:lnTo>
                <a:lnTo>
                  <a:pt x="1445260" y="163118"/>
                </a:lnTo>
                <a:lnTo>
                  <a:pt x="1445195" y="158165"/>
                </a:lnTo>
                <a:lnTo>
                  <a:pt x="1442045" y="141986"/>
                </a:lnTo>
                <a:lnTo>
                  <a:pt x="1305255" y="141986"/>
                </a:lnTo>
                <a:lnTo>
                  <a:pt x="1312057" y="126198"/>
                </a:lnTo>
                <a:lnTo>
                  <a:pt x="1312117" y="126059"/>
                </a:lnTo>
                <a:lnTo>
                  <a:pt x="1323137" y="114001"/>
                </a:lnTo>
                <a:lnTo>
                  <a:pt x="1337765" y="106138"/>
                </a:lnTo>
                <a:lnTo>
                  <a:pt x="1337559" y="106138"/>
                </a:lnTo>
                <a:lnTo>
                  <a:pt x="1355115" y="103352"/>
                </a:lnTo>
                <a:lnTo>
                  <a:pt x="1424931" y="103352"/>
                </a:lnTo>
                <a:lnTo>
                  <a:pt x="1419504" y="95303"/>
                </a:lnTo>
                <a:lnTo>
                  <a:pt x="1390931" y="76725"/>
                </a:lnTo>
                <a:lnTo>
                  <a:pt x="1355115" y="70002"/>
                </a:lnTo>
                <a:close/>
              </a:path>
              <a:path w="2962275" h="246380">
                <a:moveTo>
                  <a:pt x="1442618" y="191516"/>
                </a:moveTo>
                <a:lnTo>
                  <a:pt x="1401673" y="191516"/>
                </a:lnTo>
                <a:lnTo>
                  <a:pt x="1393774" y="200302"/>
                </a:lnTo>
                <a:lnTo>
                  <a:pt x="1383306" y="207076"/>
                </a:lnTo>
                <a:lnTo>
                  <a:pt x="1370794" y="211436"/>
                </a:lnTo>
                <a:lnTo>
                  <a:pt x="1356766" y="212979"/>
                </a:lnTo>
                <a:lnTo>
                  <a:pt x="1429551" y="212979"/>
                </a:lnTo>
                <a:lnTo>
                  <a:pt x="1442618" y="191516"/>
                </a:lnTo>
                <a:close/>
              </a:path>
              <a:path w="2962275" h="246380">
                <a:moveTo>
                  <a:pt x="1424931" y="103352"/>
                </a:moveTo>
                <a:lnTo>
                  <a:pt x="1355115" y="103352"/>
                </a:lnTo>
                <a:lnTo>
                  <a:pt x="1372806" y="106138"/>
                </a:lnTo>
                <a:lnTo>
                  <a:pt x="1387681" y="114001"/>
                </a:lnTo>
                <a:lnTo>
                  <a:pt x="1398903" y="126198"/>
                </a:lnTo>
                <a:lnTo>
                  <a:pt x="1405636" y="141986"/>
                </a:lnTo>
                <a:lnTo>
                  <a:pt x="1442045" y="141986"/>
                </a:lnTo>
                <a:lnTo>
                  <a:pt x="1438418" y="123355"/>
                </a:lnTo>
                <a:lnTo>
                  <a:pt x="1424931" y="103352"/>
                </a:lnTo>
                <a:close/>
              </a:path>
              <a:path w="2962275" h="246380">
                <a:moveTo>
                  <a:pt x="1514602" y="73964"/>
                </a:moveTo>
                <a:lnTo>
                  <a:pt x="1477619" y="73964"/>
                </a:lnTo>
                <a:lnTo>
                  <a:pt x="1477619" y="242366"/>
                </a:lnTo>
                <a:lnTo>
                  <a:pt x="1514602" y="242366"/>
                </a:lnTo>
                <a:lnTo>
                  <a:pt x="1514602" y="160477"/>
                </a:lnTo>
                <a:lnTo>
                  <a:pt x="1518409" y="139385"/>
                </a:lnTo>
                <a:lnTo>
                  <a:pt x="1529461" y="123247"/>
                </a:lnTo>
                <a:lnTo>
                  <a:pt x="1547198" y="112928"/>
                </a:lnTo>
                <a:lnTo>
                  <a:pt x="1571066" y="109296"/>
                </a:lnTo>
                <a:lnTo>
                  <a:pt x="1577009" y="109296"/>
                </a:lnTo>
                <a:lnTo>
                  <a:pt x="1577009" y="102031"/>
                </a:lnTo>
                <a:lnTo>
                  <a:pt x="1514602" y="102031"/>
                </a:lnTo>
                <a:lnTo>
                  <a:pt x="1514602" y="73964"/>
                </a:lnTo>
                <a:close/>
              </a:path>
              <a:path w="2962275" h="246380">
                <a:moveTo>
                  <a:pt x="1577009" y="71323"/>
                </a:moveTo>
                <a:lnTo>
                  <a:pt x="1571066" y="71323"/>
                </a:lnTo>
                <a:lnTo>
                  <a:pt x="1554071" y="73428"/>
                </a:lnTo>
                <a:lnTo>
                  <a:pt x="1538871" y="79495"/>
                </a:lnTo>
                <a:lnTo>
                  <a:pt x="1525653" y="89154"/>
                </a:lnTo>
                <a:lnTo>
                  <a:pt x="1514602" y="102031"/>
                </a:lnTo>
                <a:lnTo>
                  <a:pt x="1577009" y="102031"/>
                </a:lnTo>
                <a:lnTo>
                  <a:pt x="1577009" y="71323"/>
                </a:lnTo>
                <a:close/>
              </a:path>
              <a:path w="2962275" h="246380">
                <a:moveTo>
                  <a:pt x="1641068" y="73964"/>
                </a:moveTo>
                <a:lnTo>
                  <a:pt x="1604086" y="73964"/>
                </a:lnTo>
                <a:lnTo>
                  <a:pt x="1604086" y="242366"/>
                </a:lnTo>
                <a:lnTo>
                  <a:pt x="1641068" y="242366"/>
                </a:lnTo>
                <a:lnTo>
                  <a:pt x="1641187" y="148590"/>
                </a:lnTo>
                <a:lnTo>
                  <a:pt x="1644272" y="131435"/>
                </a:lnTo>
                <a:lnTo>
                  <a:pt x="1653327" y="117675"/>
                </a:lnTo>
                <a:lnTo>
                  <a:pt x="1667396" y="108806"/>
                </a:lnTo>
                <a:lnTo>
                  <a:pt x="1685645" y="105664"/>
                </a:lnTo>
                <a:lnTo>
                  <a:pt x="1757504" y="105664"/>
                </a:lnTo>
                <a:lnTo>
                  <a:pt x="1750874" y="95427"/>
                </a:lnTo>
                <a:lnTo>
                  <a:pt x="1641068" y="95427"/>
                </a:lnTo>
                <a:lnTo>
                  <a:pt x="1641068" y="73964"/>
                </a:lnTo>
                <a:close/>
              </a:path>
              <a:path w="2962275" h="246380">
                <a:moveTo>
                  <a:pt x="1757504" y="105664"/>
                </a:moveTo>
                <a:lnTo>
                  <a:pt x="1685645" y="105664"/>
                </a:lnTo>
                <a:lnTo>
                  <a:pt x="1703242" y="108806"/>
                </a:lnTo>
                <a:lnTo>
                  <a:pt x="1703010" y="108806"/>
                </a:lnTo>
                <a:lnTo>
                  <a:pt x="1716147" y="117468"/>
                </a:lnTo>
                <a:lnTo>
                  <a:pt x="1724604" y="131017"/>
                </a:lnTo>
                <a:lnTo>
                  <a:pt x="1727581" y="148590"/>
                </a:lnTo>
                <a:lnTo>
                  <a:pt x="1727581" y="242366"/>
                </a:lnTo>
                <a:lnTo>
                  <a:pt x="1764563" y="242366"/>
                </a:lnTo>
                <a:lnTo>
                  <a:pt x="1764563" y="136372"/>
                </a:lnTo>
                <a:lnTo>
                  <a:pt x="1759760" y="109146"/>
                </a:lnTo>
                <a:lnTo>
                  <a:pt x="1757504" y="105664"/>
                </a:lnTo>
                <a:close/>
              </a:path>
              <a:path w="2962275" h="246380">
                <a:moveTo>
                  <a:pt x="1697863" y="70002"/>
                </a:moveTo>
                <a:lnTo>
                  <a:pt x="1680862" y="71653"/>
                </a:lnTo>
                <a:lnTo>
                  <a:pt x="1665627" y="76523"/>
                </a:lnTo>
                <a:lnTo>
                  <a:pt x="1652310" y="84489"/>
                </a:lnTo>
                <a:lnTo>
                  <a:pt x="1641068" y="95427"/>
                </a:lnTo>
                <a:lnTo>
                  <a:pt x="1750874" y="95427"/>
                </a:lnTo>
                <a:lnTo>
                  <a:pt x="1746196" y="88204"/>
                </a:lnTo>
                <a:lnTo>
                  <a:pt x="1725140" y="74754"/>
                </a:lnTo>
                <a:lnTo>
                  <a:pt x="1697863" y="70002"/>
                </a:lnTo>
                <a:close/>
              </a:path>
              <a:path w="2962275" h="246380">
                <a:moveTo>
                  <a:pt x="1926018" y="14528"/>
                </a:moveTo>
                <a:lnTo>
                  <a:pt x="1886724" y="14528"/>
                </a:lnTo>
                <a:lnTo>
                  <a:pt x="1886724" y="242366"/>
                </a:lnTo>
                <a:lnTo>
                  <a:pt x="1926018" y="242366"/>
                </a:lnTo>
                <a:lnTo>
                  <a:pt x="1926018" y="14528"/>
                </a:lnTo>
                <a:close/>
              </a:path>
              <a:path w="2962275" h="246380">
                <a:moveTo>
                  <a:pt x="2009228" y="73964"/>
                </a:moveTo>
                <a:lnTo>
                  <a:pt x="1972246" y="73964"/>
                </a:lnTo>
                <a:lnTo>
                  <a:pt x="1972246" y="242366"/>
                </a:lnTo>
                <a:lnTo>
                  <a:pt x="2009228" y="242366"/>
                </a:lnTo>
                <a:lnTo>
                  <a:pt x="2009228" y="160477"/>
                </a:lnTo>
                <a:lnTo>
                  <a:pt x="2013036" y="139385"/>
                </a:lnTo>
                <a:lnTo>
                  <a:pt x="2024087" y="123247"/>
                </a:lnTo>
                <a:lnTo>
                  <a:pt x="2041825" y="112928"/>
                </a:lnTo>
                <a:lnTo>
                  <a:pt x="2065693" y="109296"/>
                </a:lnTo>
                <a:lnTo>
                  <a:pt x="2071636" y="109296"/>
                </a:lnTo>
                <a:lnTo>
                  <a:pt x="2071636" y="102031"/>
                </a:lnTo>
                <a:lnTo>
                  <a:pt x="2009228" y="102031"/>
                </a:lnTo>
                <a:lnTo>
                  <a:pt x="2009228" y="73964"/>
                </a:lnTo>
                <a:close/>
              </a:path>
              <a:path w="2962275" h="246380">
                <a:moveTo>
                  <a:pt x="2071636" y="71323"/>
                </a:moveTo>
                <a:lnTo>
                  <a:pt x="2065693" y="71323"/>
                </a:lnTo>
                <a:lnTo>
                  <a:pt x="2048698" y="73428"/>
                </a:lnTo>
                <a:lnTo>
                  <a:pt x="2033498" y="79495"/>
                </a:lnTo>
                <a:lnTo>
                  <a:pt x="2020280" y="89154"/>
                </a:lnTo>
                <a:lnTo>
                  <a:pt x="2009228" y="102031"/>
                </a:lnTo>
                <a:lnTo>
                  <a:pt x="2071636" y="102031"/>
                </a:lnTo>
                <a:lnTo>
                  <a:pt x="2071636" y="71323"/>
                </a:lnTo>
                <a:close/>
              </a:path>
              <a:path w="2962275" h="246380">
                <a:moveTo>
                  <a:pt x="2171357" y="70002"/>
                </a:moveTo>
                <a:lnTo>
                  <a:pt x="2135723" y="76725"/>
                </a:lnTo>
                <a:lnTo>
                  <a:pt x="2107229" y="95303"/>
                </a:lnTo>
                <a:lnTo>
                  <a:pt x="2088378" y="123216"/>
                </a:lnTo>
                <a:lnTo>
                  <a:pt x="2081542" y="158165"/>
                </a:lnTo>
                <a:lnTo>
                  <a:pt x="2088394" y="193115"/>
                </a:lnTo>
                <a:lnTo>
                  <a:pt x="2107380" y="221068"/>
                </a:lnTo>
                <a:lnTo>
                  <a:pt x="2136149" y="239611"/>
                </a:lnTo>
                <a:lnTo>
                  <a:pt x="2172347" y="246329"/>
                </a:lnTo>
                <a:lnTo>
                  <a:pt x="2200817" y="242361"/>
                </a:lnTo>
                <a:lnTo>
                  <a:pt x="2225509" y="231181"/>
                </a:lnTo>
                <a:lnTo>
                  <a:pt x="2245249" y="213871"/>
                </a:lnTo>
                <a:lnTo>
                  <a:pt x="2245793" y="212979"/>
                </a:lnTo>
                <a:lnTo>
                  <a:pt x="2173008" y="212979"/>
                </a:lnTo>
                <a:lnTo>
                  <a:pt x="2154553" y="210069"/>
                </a:lnTo>
                <a:lnTo>
                  <a:pt x="2139286" y="201834"/>
                </a:lnTo>
                <a:lnTo>
                  <a:pt x="2127920" y="189018"/>
                </a:lnTo>
                <a:lnTo>
                  <a:pt x="2121166" y="172364"/>
                </a:lnTo>
                <a:lnTo>
                  <a:pt x="2260511" y="172364"/>
                </a:lnTo>
                <a:lnTo>
                  <a:pt x="2261171" y="168071"/>
                </a:lnTo>
                <a:lnTo>
                  <a:pt x="2261501" y="163118"/>
                </a:lnTo>
                <a:lnTo>
                  <a:pt x="2261437" y="158165"/>
                </a:lnTo>
                <a:lnTo>
                  <a:pt x="2258287" y="141986"/>
                </a:lnTo>
                <a:lnTo>
                  <a:pt x="2121496" y="141986"/>
                </a:lnTo>
                <a:lnTo>
                  <a:pt x="2128298" y="126198"/>
                </a:lnTo>
                <a:lnTo>
                  <a:pt x="2128358" y="126059"/>
                </a:lnTo>
                <a:lnTo>
                  <a:pt x="2139379" y="114001"/>
                </a:lnTo>
                <a:lnTo>
                  <a:pt x="2154006" y="106138"/>
                </a:lnTo>
                <a:lnTo>
                  <a:pt x="2153801" y="106138"/>
                </a:lnTo>
                <a:lnTo>
                  <a:pt x="2171357" y="103352"/>
                </a:lnTo>
                <a:lnTo>
                  <a:pt x="2241173" y="103352"/>
                </a:lnTo>
                <a:lnTo>
                  <a:pt x="2235746" y="95303"/>
                </a:lnTo>
                <a:lnTo>
                  <a:pt x="2207173" y="76725"/>
                </a:lnTo>
                <a:lnTo>
                  <a:pt x="2171357" y="70002"/>
                </a:lnTo>
                <a:close/>
              </a:path>
              <a:path w="2962275" h="246380">
                <a:moveTo>
                  <a:pt x="2258860" y="191516"/>
                </a:moveTo>
                <a:lnTo>
                  <a:pt x="2217915" y="191516"/>
                </a:lnTo>
                <a:lnTo>
                  <a:pt x="2210016" y="200302"/>
                </a:lnTo>
                <a:lnTo>
                  <a:pt x="2199547" y="207076"/>
                </a:lnTo>
                <a:lnTo>
                  <a:pt x="2187036" y="211436"/>
                </a:lnTo>
                <a:lnTo>
                  <a:pt x="2173008" y="212979"/>
                </a:lnTo>
                <a:lnTo>
                  <a:pt x="2245793" y="212979"/>
                </a:lnTo>
                <a:lnTo>
                  <a:pt x="2258860" y="191516"/>
                </a:lnTo>
                <a:close/>
              </a:path>
              <a:path w="2962275" h="246380">
                <a:moveTo>
                  <a:pt x="2241173" y="103352"/>
                </a:moveTo>
                <a:lnTo>
                  <a:pt x="2171357" y="103352"/>
                </a:lnTo>
                <a:lnTo>
                  <a:pt x="2189048" y="106138"/>
                </a:lnTo>
                <a:lnTo>
                  <a:pt x="2203923" y="114001"/>
                </a:lnTo>
                <a:lnTo>
                  <a:pt x="2215144" y="126198"/>
                </a:lnTo>
                <a:lnTo>
                  <a:pt x="2221877" y="141986"/>
                </a:lnTo>
                <a:lnTo>
                  <a:pt x="2258287" y="141986"/>
                </a:lnTo>
                <a:lnTo>
                  <a:pt x="2254660" y="123355"/>
                </a:lnTo>
                <a:lnTo>
                  <a:pt x="2241173" y="103352"/>
                </a:lnTo>
                <a:close/>
              </a:path>
              <a:path w="2962275" h="246380">
                <a:moveTo>
                  <a:pt x="2331504" y="4622"/>
                </a:moveTo>
                <a:lnTo>
                  <a:pt x="2294521" y="4622"/>
                </a:lnTo>
                <a:lnTo>
                  <a:pt x="2294521" y="242366"/>
                </a:lnTo>
                <a:lnTo>
                  <a:pt x="2331504" y="242366"/>
                </a:lnTo>
                <a:lnTo>
                  <a:pt x="2331504" y="4622"/>
                </a:lnTo>
                <a:close/>
              </a:path>
              <a:path w="2962275" h="246380">
                <a:moveTo>
                  <a:pt x="2449385" y="70002"/>
                </a:moveTo>
                <a:lnTo>
                  <a:pt x="2416375" y="76719"/>
                </a:lnTo>
                <a:lnTo>
                  <a:pt x="2390114" y="95262"/>
                </a:lnTo>
                <a:lnTo>
                  <a:pt x="2372768" y="123216"/>
                </a:lnTo>
                <a:lnTo>
                  <a:pt x="2366505" y="158165"/>
                </a:lnTo>
                <a:lnTo>
                  <a:pt x="2372768" y="193115"/>
                </a:lnTo>
                <a:lnTo>
                  <a:pt x="2390114" y="221068"/>
                </a:lnTo>
                <a:lnTo>
                  <a:pt x="2416375" y="239611"/>
                </a:lnTo>
                <a:lnTo>
                  <a:pt x="2449385" y="246329"/>
                </a:lnTo>
                <a:lnTo>
                  <a:pt x="2467118" y="244404"/>
                </a:lnTo>
                <a:lnTo>
                  <a:pt x="2483024" y="238858"/>
                </a:lnTo>
                <a:lnTo>
                  <a:pt x="2496887" y="230030"/>
                </a:lnTo>
                <a:lnTo>
                  <a:pt x="2508491" y="218262"/>
                </a:lnTo>
                <a:lnTo>
                  <a:pt x="2545473" y="218262"/>
                </a:lnTo>
                <a:lnTo>
                  <a:pt x="2545473" y="210667"/>
                </a:lnTo>
                <a:lnTo>
                  <a:pt x="2456649" y="210667"/>
                </a:lnTo>
                <a:lnTo>
                  <a:pt x="2435821" y="206643"/>
                </a:lnTo>
                <a:lnTo>
                  <a:pt x="2419296" y="195560"/>
                </a:lnTo>
                <a:lnTo>
                  <a:pt x="2408404" y="178906"/>
                </a:lnTo>
                <a:lnTo>
                  <a:pt x="2404478" y="158165"/>
                </a:lnTo>
                <a:lnTo>
                  <a:pt x="2408404" y="137425"/>
                </a:lnTo>
                <a:lnTo>
                  <a:pt x="2419296" y="120770"/>
                </a:lnTo>
                <a:lnTo>
                  <a:pt x="2435821" y="109688"/>
                </a:lnTo>
                <a:lnTo>
                  <a:pt x="2456649" y="105664"/>
                </a:lnTo>
                <a:lnTo>
                  <a:pt x="2545473" y="105664"/>
                </a:lnTo>
                <a:lnTo>
                  <a:pt x="2545473" y="98069"/>
                </a:lnTo>
                <a:lnTo>
                  <a:pt x="2508491" y="98069"/>
                </a:lnTo>
                <a:lnTo>
                  <a:pt x="2496887" y="86300"/>
                </a:lnTo>
                <a:lnTo>
                  <a:pt x="2483024" y="77473"/>
                </a:lnTo>
                <a:lnTo>
                  <a:pt x="2467118" y="71926"/>
                </a:lnTo>
                <a:lnTo>
                  <a:pt x="2449385" y="70002"/>
                </a:lnTo>
                <a:close/>
              </a:path>
              <a:path w="2962275" h="246380">
                <a:moveTo>
                  <a:pt x="2545473" y="218262"/>
                </a:moveTo>
                <a:lnTo>
                  <a:pt x="2508491" y="218262"/>
                </a:lnTo>
                <a:lnTo>
                  <a:pt x="2508491" y="242366"/>
                </a:lnTo>
                <a:lnTo>
                  <a:pt x="2545473" y="242366"/>
                </a:lnTo>
                <a:lnTo>
                  <a:pt x="2545473" y="218262"/>
                </a:lnTo>
                <a:close/>
              </a:path>
              <a:path w="2962275" h="246380">
                <a:moveTo>
                  <a:pt x="2545473" y="105664"/>
                </a:moveTo>
                <a:lnTo>
                  <a:pt x="2456649" y="105664"/>
                </a:lnTo>
                <a:lnTo>
                  <a:pt x="2477287" y="109688"/>
                </a:lnTo>
                <a:lnTo>
                  <a:pt x="2493714" y="120770"/>
                </a:lnTo>
                <a:lnTo>
                  <a:pt x="2504570" y="137425"/>
                </a:lnTo>
                <a:lnTo>
                  <a:pt x="2508491" y="158165"/>
                </a:lnTo>
                <a:lnTo>
                  <a:pt x="2504570" y="178906"/>
                </a:lnTo>
                <a:lnTo>
                  <a:pt x="2493714" y="195560"/>
                </a:lnTo>
                <a:lnTo>
                  <a:pt x="2477287" y="206643"/>
                </a:lnTo>
                <a:lnTo>
                  <a:pt x="2456649" y="210667"/>
                </a:lnTo>
                <a:lnTo>
                  <a:pt x="2545473" y="210667"/>
                </a:lnTo>
                <a:lnTo>
                  <a:pt x="2545473" y="105664"/>
                </a:lnTo>
                <a:close/>
              </a:path>
              <a:path w="2962275" h="246380">
                <a:moveTo>
                  <a:pt x="2545473" y="73964"/>
                </a:moveTo>
                <a:lnTo>
                  <a:pt x="2508491" y="73964"/>
                </a:lnTo>
                <a:lnTo>
                  <a:pt x="2508491" y="98069"/>
                </a:lnTo>
                <a:lnTo>
                  <a:pt x="2545473" y="98069"/>
                </a:lnTo>
                <a:lnTo>
                  <a:pt x="2545473" y="73964"/>
                </a:lnTo>
                <a:close/>
              </a:path>
              <a:path w="2962275" h="246380">
                <a:moveTo>
                  <a:pt x="2626372" y="73964"/>
                </a:moveTo>
                <a:lnTo>
                  <a:pt x="2589390" y="73964"/>
                </a:lnTo>
                <a:lnTo>
                  <a:pt x="2589390" y="242366"/>
                </a:lnTo>
                <a:lnTo>
                  <a:pt x="2626372" y="242366"/>
                </a:lnTo>
                <a:lnTo>
                  <a:pt x="2626491" y="148590"/>
                </a:lnTo>
                <a:lnTo>
                  <a:pt x="2629576" y="131435"/>
                </a:lnTo>
                <a:lnTo>
                  <a:pt x="2638631" y="117675"/>
                </a:lnTo>
                <a:lnTo>
                  <a:pt x="2652700" y="108806"/>
                </a:lnTo>
                <a:lnTo>
                  <a:pt x="2670949" y="105664"/>
                </a:lnTo>
                <a:lnTo>
                  <a:pt x="2742808" y="105664"/>
                </a:lnTo>
                <a:lnTo>
                  <a:pt x="2736178" y="95427"/>
                </a:lnTo>
                <a:lnTo>
                  <a:pt x="2626372" y="95427"/>
                </a:lnTo>
                <a:lnTo>
                  <a:pt x="2626372" y="73964"/>
                </a:lnTo>
                <a:close/>
              </a:path>
              <a:path w="2962275" h="246380">
                <a:moveTo>
                  <a:pt x="2742808" y="105664"/>
                </a:moveTo>
                <a:lnTo>
                  <a:pt x="2670949" y="105664"/>
                </a:lnTo>
                <a:lnTo>
                  <a:pt x="2688546" y="108806"/>
                </a:lnTo>
                <a:lnTo>
                  <a:pt x="2688314" y="108806"/>
                </a:lnTo>
                <a:lnTo>
                  <a:pt x="2701451" y="117468"/>
                </a:lnTo>
                <a:lnTo>
                  <a:pt x="2709908" y="131017"/>
                </a:lnTo>
                <a:lnTo>
                  <a:pt x="2712885" y="148590"/>
                </a:lnTo>
                <a:lnTo>
                  <a:pt x="2712885" y="242366"/>
                </a:lnTo>
                <a:lnTo>
                  <a:pt x="2749867" y="242366"/>
                </a:lnTo>
                <a:lnTo>
                  <a:pt x="2749867" y="136372"/>
                </a:lnTo>
                <a:lnTo>
                  <a:pt x="2745064" y="109146"/>
                </a:lnTo>
                <a:lnTo>
                  <a:pt x="2742808" y="105664"/>
                </a:lnTo>
                <a:close/>
              </a:path>
              <a:path w="2962275" h="246380">
                <a:moveTo>
                  <a:pt x="2683167" y="70002"/>
                </a:moveTo>
                <a:lnTo>
                  <a:pt x="2666166" y="71653"/>
                </a:lnTo>
                <a:lnTo>
                  <a:pt x="2650931" y="76523"/>
                </a:lnTo>
                <a:lnTo>
                  <a:pt x="2637614" y="84489"/>
                </a:lnTo>
                <a:lnTo>
                  <a:pt x="2626372" y="95427"/>
                </a:lnTo>
                <a:lnTo>
                  <a:pt x="2736178" y="95427"/>
                </a:lnTo>
                <a:lnTo>
                  <a:pt x="2731500" y="88204"/>
                </a:lnTo>
                <a:lnTo>
                  <a:pt x="2710444" y="74754"/>
                </a:lnTo>
                <a:lnTo>
                  <a:pt x="2683167" y="70002"/>
                </a:lnTo>
                <a:close/>
              </a:path>
              <a:path w="2962275" h="246380">
                <a:moveTo>
                  <a:pt x="2866085" y="70002"/>
                </a:moveTo>
                <a:lnTo>
                  <a:pt x="2833075" y="76719"/>
                </a:lnTo>
                <a:lnTo>
                  <a:pt x="2806814" y="95262"/>
                </a:lnTo>
                <a:lnTo>
                  <a:pt x="2789468" y="123216"/>
                </a:lnTo>
                <a:lnTo>
                  <a:pt x="2783205" y="158165"/>
                </a:lnTo>
                <a:lnTo>
                  <a:pt x="2789468" y="193115"/>
                </a:lnTo>
                <a:lnTo>
                  <a:pt x="2806814" y="221068"/>
                </a:lnTo>
                <a:lnTo>
                  <a:pt x="2833075" y="239611"/>
                </a:lnTo>
                <a:lnTo>
                  <a:pt x="2866085" y="246329"/>
                </a:lnTo>
                <a:lnTo>
                  <a:pt x="2883817" y="244404"/>
                </a:lnTo>
                <a:lnTo>
                  <a:pt x="2899724" y="238858"/>
                </a:lnTo>
                <a:lnTo>
                  <a:pt x="2913587" y="230030"/>
                </a:lnTo>
                <a:lnTo>
                  <a:pt x="2925191" y="218262"/>
                </a:lnTo>
                <a:lnTo>
                  <a:pt x="2962173" y="218262"/>
                </a:lnTo>
                <a:lnTo>
                  <a:pt x="2962173" y="210667"/>
                </a:lnTo>
                <a:lnTo>
                  <a:pt x="2873349" y="210667"/>
                </a:lnTo>
                <a:lnTo>
                  <a:pt x="2852521" y="206643"/>
                </a:lnTo>
                <a:lnTo>
                  <a:pt x="2835995" y="195560"/>
                </a:lnTo>
                <a:lnTo>
                  <a:pt x="2825104" y="178906"/>
                </a:lnTo>
                <a:lnTo>
                  <a:pt x="2821178" y="158165"/>
                </a:lnTo>
                <a:lnTo>
                  <a:pt x="2825104" y="137425"/>
                </a:lnTo>
                <a:lnTo>
                  <a:pt x="2835995" y="120770"/>
                </a:lnTo>
                <a:lnTo>
                  <a:pt x="2852521" y="109688"/>
                </a:lnTo>
                <a:lnTo>
                  <a:pt x="2873349" y="105664"/>
                </a:lnTo>
                <a:lnTo>
                  <a:pt x="2962173" y="105664"/>
                </a:lnTo>
                <a:lnTo>
                  <a:pt x="2962173" y="98069"/>
                </a:lnTo>
                <a:lnTo>
                  <a:pt x="2925191" y="98069"/>
                </a:lnTo>
                <a:lnTo>
                  <a:pt x="2913587" y="86300"/>
                </a:lnTo>
                <a:lnTo>
                  <a:pt x="2899724" y="77473"/>
                </a:lnTo>
                <a:lnTo>
                  <a:pt x="2883817" y="71926"/>
                </a:lnTo>
                <a:lnTo>
                  <a:pt x="2866085" y="70002"/>
                </a:lnTo>
                <a:close/>
              </a:path>
              <a:path w="2962275" h="246380">
                <a:moveTo>
                  <a:pt x="2962173" y="218262"/>
                </a:moveTo>
                <a:lnTo>
                  <a:pt x="2925191" y="218262"/>
                </a:lnTo>
                <a:lnTo>
                  <a:pt x="2925191" y="242366"/>
                </a:lnTo>
                <a:lnTo>
                  <a:pt x="2962173" y="242366"/>
                </a:lnTo>
                <a:lnTo>
                  <a:pt x="2962173" y="218262"/>
                </a:lnTo>
                <a:close/>
              </a:path>
              <a:path w="2962275" h="246380">
                <a:moveTo>
                  <a:pt x="2962173" y="105664"/>
                </a:moveTo>
                <a:lnTo>
                  <a:pt x="2873349" y="105664"/>
                </a:lnTo>
                <a:lnTo>
                  <a:pt x="2893987" y="109688"/>
                </a:lnTo>
                <a:lnTo>
                  <a:pt x="2910414" y="120770"/>
                </a:lnTo>
                <a:lnTo>
                  <a:pt x="2921269" y="137425"/>
                </a:lnTo>
                <a:lnTo>
                  <a:pt x="2925191" y="158165"/>
                </a:lnTo>
                <a:lnTo>
                  <a:pt x="2921269" y="178906"/>
                </a:lnTo>
                <a:lnTo>
                  <a:pt x="2910414" y="195560"/>
                </a:lnTo>
                <a:lnTo>
                  <a:pt x="2893987" y="206643"/>
                </a:lnTo>
                <a:lnTo>
                  <a:pt x="2873349" y="210667"/>
                </a:lnTo>
                <a:lnTo>
                  <a:pt x="2962173" y="210667"/>
                </a:lnTo>
                <a:lnTo>
                  <a:pt x="2962173" y="105664"/>
                </a:lnTo>
                <a:close/>
              </a:path>
              <a:path w="2962275" h="246380">
                <a:moveTo>
                  <a:pt x="2962173" y="4622"/>
                </a:moveTo>
                <a:lnTo>
                  <a:pt x="2925191" y="4622"/>
                </a:lnTo>
                <a:lnTo>
                  <a:pt x="2925191" y="98069"/>
                </a:lnTo>
                <a:lnTo>
                  <a:pt x="2962173" y="98069"/>
                </a:lnTo>
                <a:lnTo>
                  <a:pt x="2962173" y="4622"/>
                </a:lnTo>
                <a:close/>
              </a:path>
            </a:pathLst>
          </a:custGeom>
          <a:solidFill>
            <a:srgbClr val="303974"/>
          </a:solidFill>
        </p:spPr>
        <p:txBody>
          <a:bodyPr wrap="square" lIns="0" tIns="0" rIns="0" bIns="0" rtlCol="0"/>
          <a:lstStyle/>
          <a:p>
            <a:endParaRPr/>
          </a:p>
        </p:txBody>
      </p:sp>
      <p:pic>
        <p:nvPicPr>
          <p:cNvPr id="15" name="object 15"/>
          <p:cNvPicPr/>
          <p:nvPr/>
        </p:nvPicPr>
        <p:blipFill>
          <a:blip r:embed="rId7" cstate="print"/>
          <a:stretch>
            <a:fillRect/>
          </a:stretch>
        </p:blipFill>
        <p:spPr>
          <a:xfrm>
            <a:off x="549431" y="2270728"/>
            <a:ext cx="4089819" cy="305104"/>
          </a:xfrm>
          <a:prstGeom prst="rect">
            <a:avLst/>
          </a:prstGeom>
        </p:spPr>
      </p:pic>
      <p:pic>
        <p:nvPicPr>
          <p:cNvPr id="16" name="object 16"/>
          <p:cNvPicPr/>
          <p:nvPr/>
        </p:nvPicPr>
        <p:blipFill>
          <a:blip r:embed="rId8" cstate="print"/>
          <a:stretch>
            <a:fillRect/>
          </a:stretch>
        </p:blipFill>
        <p:spPr>
          <a:xfrm>
            <a:off x="2195993" y="5772998"/>
            <a:ext cx="714744" cy="771819"/>
          </a:xfrm>
          <a:prstGeom prst="rect">
            <a:avLst/>
          </a:prstGeom>
        </p:spPr>
      </p:pic>
      <p:pic>
        <p:nvPicPr>
          <p:cNvPr id="18" name="Picture 17">
            <a:extLst>
              <a:ext uri="{FF2B5EF4-FFF2-40B4-BE49-F238E27FC236}">
                <a16:creationId xmlns:a16="http://schemas.microsoft.com/office/drawing/2014/main" id="{3FF24792-F296-8C1E-6464-08E44CC15A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153" y="443123"/>
            <a:ext cx="2989719" cy="14587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F3B9C-92FA-DF64-3E7A-A44C93818415}"/>
              </a:ext>
            </a:extLst>
          </p:cNvPr>
          <p:cNvSpPr>
            <a:spLocks noGrp="1"/>
          </p:cNvSpPr>
          <p:nvPr>
            <p:ph type="ctrTitle"/>
          </p:nvPr>
        </p:nvSpPr>
        <p:spPr>
          <a:xfrm>
            <a:off x="298836" y="-217516"/>
            <a:ext cx="10919626" cy="1254488"/>
          </a:xfrm>
        </p:spPr>
        <p:txBody>
          <a:bodyPr/>
          <a:lstStyle/>
          <a:p>
            <a:r>
              <a:rPr lang="en-US" dirty="0">
                <a:solidFill>
                  <a:srgbClr val="002060"/>
                </a:solidFill>
              </a:rPr>
              <a:t>Leading with others</a:t>
            </a:r>
            <a:endParaRPr lang="en-GB" dirty="0">
              <a:solidFill>
                <a:srgbClr val="002060"/>
              </a:solidFill>
            </a:endParaRPr>
          </a:p>
        </p:txBody>
      </p:sp>
      <p:sp>
        <p:nvSpPr>
          <p:cNvPr id="8" name="Content Placeholder 7">
            <a:extLst>
              <a:ext uri="{FF2B5EF4-FFF2-40B4-BE49-F238E27FC236}">
                <a16:creationId xmlns:a16="http://schemas.microsoft.com/office/drawing/2014/main" id="{6F4BFECA-C9E2-0740-05AD-5144CC1584A3}"/>
              </a:ext>
            </a:extLst>
          </p:cNvPr>
          <p:cNvSpPr>
            <a:spLocks noGrp="1"/>
          </p:cNvSpPr>
          <p:nvPr>
            <p:ph sz="half" idx="1"/>
          </p:nvPr>
        </p:nvSpPr>
        <p:spPr>
          <a:xfrm>
            <a:off x="451318" y="1036972"/>
            <a:ext cx="6509552" cy="4351338"/>
          </a:xfrm>
        </p:spPr>
        <p:txBody>
          <a:bodyPr>
            <a:noAutofit/>
          </a:bodyPr>
          <a:lstStyle/>
          <a:p>
            <a:pPr marL="0" indent="0">
              <a:lnSpc>
                <a:spcPct val="100000"/>
              </a:lnSpc>
              <a:buNone/>
            </a:pPr>
            <a:r>
              <a:rPr lang="en-GB" sz="2400" kern="100" dirty="0">
                <a:solidFill>
                  <a:srgbClr val="002060"/>
                </a:solidFill>
                <a:effectLst/>
                <a:ea typeface="Calibri" panose="020F0502020204030204" pitchFamily="34" charset="0"/>
              </a:rPr>
              <a:t>Leadership is about </a:t>
            </a:r>
            <a:r>
              <a:rPr lang="en-GB" sz="2400" b="1" i="1" kern="100" dirty="0">
                <a:solidFill>
                  <a:srgbClr val="002060"/>
                </a:solidFill>
                <a:effectLst/>
                <a:ea typeface="Calibri" panose="020F0502020204030204" pitchFamily="34" charset="0"/>
              </a:rPr>
              <a:t>leading with others</a:t>
            </a:r>
            <a:r>
              <a:rPr lang="en-GB" sz="2400" kern="100" dirty="0">
                <a:solidFill>
                  <a:srgbClr val="002060"/>
                </a:solidFill>
                <a:effectLst/>
                <a:ea typeface="Calibri" panose="020F0502020204030204" pitchFamily="34" charset="0"/>
              </a:rPr>
              <a:t>. It’s how we collaborate with social work colleagues, professionals in other fields, service users and communities to achieve better outcomes.</a:t>
            </a:r>
          </a:p>
          <a:p>
            <a:pPr marL="0" indent="0">
              <a:lnSpc>
                <a:spcPct val="100000"/>
              </a:lnSpc>
              <a:buNone/>
            </a:pPr>
            <a:endParaRPr lang="en-US" sz="100" dirty="0">
              <a:solidFill>
                <a:srgbClr val="002060"/>
              </a:solidFill>
            </a:endParaRPr>
          </a:p>
          <a:p>
            <a:pPr marL="0" indent="0">
              <a:lnSpc>
                <a:spcPct val="100000"/>
              </a:lnSpc>
              <a:buNone/>
            </a:pPr>
            <a:r>
              <a:rPr lang="en-US" sz="2400" b="1" i="1" dirty="0">
                <a:solidFill>
                  <a:srgbClr val="002060"/>
                </a:solidFill>
              </a:rPr>
              <a:t>Skills/capabilities:</a:t>
            </a:r>
          </a:p>
          <a:p>
            <a:pPr>
              <a:lnSpc>
                <a:spcPct val="100000"/>
              </a:lnSpc>
              <a:spcBef>
                <a:spcPts val="0"/>
              </a:spcBef>
            </a:pPr>
            <a:r>
              <a:rPr lang="en-US" sz="2400" dirty="0">
                <a:solidFill>
                  <a:srgbClr val="002060"/>
                </a:solidFill>
              </a:rPr>
              <a:t>Co-production of services.</a:t>
            </a:r>
          </a:p>
          <a:p>
            <a:pPr>
              <a:lnSpc>
                <a:spcPct val="100000"/>
              </a:lnSpc>
              <a:spcBef>
                <a:spcPts val="0"/>
              </a:spcBef>
            </a:pPr>
            <a:r>
              <a:rPr lang="en-US" sz="2400" dirty="0">
                <a:solidFill>
                  <a:srgbClr val="002060"/>
                </a:solidFill>
              </a:rPr>
              <a:t>Communication and information sharing.</a:t>
            </a:r>
          </a:p>
          <a:p>
            <a:pPr>
              <a:lnSpc>
                <a:spcPct val="100000"/>
              </a:lnSpc>
              <a:spcBef>
                <a:spcPts val="0"/>
              </a:spcBef>
            </a:pPr>
            <a:r>
              <a:rPr lang="en-US" sz="2400" dirty="0">
                <a:solidFill>
                  <a:srgbClr val="002060"/>
                </a:solidFill>
              </a:rPr>
              <a:t>Constructive challenge and critical thinking.</a:t>
            </a:r>
          </a:p>
          <a:p>
            <a:pPr>
              <a:lnSpc>
                <a:spcPct val="100000"/>
              </a:lnSpc>
              <a:spcBef>
                <a:spcPts val="0"/>
              </a:spcBef>
            </a:pPr>
            <a:r>
              <a:rPr lang="en-US" sz="2400" dirty="0">
                <a:solidFill>
                  <a:srgbClr val="002060"/>
                </a:solidFill>
              </a:rPr>
              <a:t>Connecting and network development.</a:t>
            </a:r>
          </a:p>
          <a:p>
            <a:pPr>
              <a:lnSpc>
                <a:spcPct val="100000"/>
              </a:lnSpc>
              <a:spcBef>
                <a:spcPts val="0"/>
              </a:spcBef>
            </a:pPr>
            <a:r>
              <a:rPr lang="en-US" sz="2400" dirty="0">
                <a:solidFill>
                  <a:srgbClr val="002060"/>
                </a:solidFill>
              </a:rPr>
              <a:t>Participation and partnership working.</a:t>
            </a:r>
          </a:p>
          <a:p>
            <a:pPr>
              <a:lnSpc>
                <a:spcPct val="100000"/>
              </a:lnSpc>
            </a:pPr>
            <a:endParaRPr lang="en-GB" sz="2400" dirty="0"/>
          </a:p>
        </p:txBody>
      </p:sp>
    </p:spTree>
    <p:extLst>
      <p:ext uri="{BB962C8B-B14F-4D97-AF65-F5344CB8AC3E}">
        <p14:creationId xmlns:p14="http://schemas.microsoft.com/office/powerpoint/2010/main" val="269139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97410C-00B2-4C8D-BAA2-2CCB2547F0D8}"/>
              </a:ext>
            </a:extLst>
          </p:cNvPr>
          <p:cNvSpPr>
            <a:spLocks noGrp="1"/>
          </p:cNvSpPr>
          <p:nvPr>
            <p:ph type="subTitle" idx="1"/>
          </p:nvPr>
        </p:nvSpPr>
        <p:spPr>
          <a:xfrm>
            <a:off x="577047" y="2030438"/>
            <a:ext cx="10919627" cy="4454768"/>
          </a:xfrm>
        </p:spPr>
        <p:txBody>
          <a:bodyPr/>
          <a:lstStyle/>
          <a:p>
            <a:endParaRPr lang="en-GB" i="1" dirty="0"/>
          </a:p>
          <a:p>
            <a:endParaRPr lang="en-GB" dirty="0"/>
          </a:p>
        </p:txBody>
      </p:sp>
      <p:sp>
        <p:nvSpPr>
          <p:cNvPr id="3" name="Title 2">
            <a:extLst>
              <a:ext uri="{FF2B5EF4-FFF2-40B4-BE49-F238E27FC236}">
                <a16:creationId xmlns:a16="http://schemas.microsoft.com/office/drawing/2014/main" id="{AC2841F7-5308-4A7C-B9D5-621794C9E6FA}"/>
              </a:ext>
            </a:extLst>
          </p:cNvPr>
          <p:cNvSpPr>
            <a:spLocks noGrp="1"/>
          </p:cNvSpPr>
          <p:nvPr>
            <p:ph type="ctrTitle"/>
          </p:nvPr>
        </p:nvSpPr>
        <p:spPr>
          <a:xfrm>
            <a:off x="255563" y="173502"/>
            <a:ext cx="11680874" cy="886264"/>
          </a:xfrm>
        </p:spPr>
        <p:txBody>
          <a:bodyPr>
            <a:normAutofit/>
          </a:bodyPr>
          <a:lstStyle/>
          <a:p>
            <a:r>
              <a:rPr lang="en-GB" sz="2800" b="1" dirty="0"/>
              <a:t>Social Work Leadership Framework: brief facilitator guidance notes </a:t>
            </a:r>
            <a:r>
              <a:rPr lang="en-GB" sz="2800" b="1" i="1" dirty="0"/>
              <a:t>[</a:t>
            </a:r>
            <a:r>
              <a:rPr lang="en-GB" sz="2800" b="1" i="1" dirty="0">
                <a:highlight>
                  <a:srgbClr val="FFFF00"/>
                </a:highlight>
              </a:rPr>
              <a:t>HIDE/ DELETE THIS SLIDE BEFORE USE</a:t>
            </a:r>
            <a:r>
              <a:rPr lang="en-GB" sz="2800" b="1" i="1" dirty="0"/>
              <a:t>]</a:t>
            </a:r>
          </a:p>
        </p:txBody>
      </p:sp>
      <p:sp>
        <p:nvSpPr>
          <p:cNvPr id="5" name="Rectangle 4">
            <a:extLst>
              <a:ext uri="{FF2B5EF4-FFF2-40B4-BE49-F238E27FC236}">
                <a16:creationId xmlns:a16="http://schemas.microsoft.com/office/drawing/2014/main" id="{E8C429B4-BDE3-49AE-9830-8764F4DC9699}"/>
              </a:ext>
            </a:extLst>
          </p:cNvPr>
          <p:cNvSpPr/>
          <p:nvPr/>
        </p:nvSpPr>
        <p:spPr>
          <a:xfrm>
            <a:off x="255563" y="1180559"/>
            <a:ext cx="11680874" cy="420115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These slides have been designed for facilitators to use in a way which suits whatever audience they are working with.</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Time constraints may also affect how the facilitator uses the slide deck.</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You can pick and choose which slides to use but we recommend using the slides which outline the four quadrants as a bare minimum (slide nos. </a:t>
            </a:r>
            <a:r>
              <a:rPr lang="en-GB" sz="1600" b="1" dirty="0">
                <a:latin typeface="Arial" panose="020B0604020202020204" pitchFamily="34" charset="0"/>
                <a:cs typeface="Arial" panose="020B0604020202020204" pitchFamily="34" charset="0"/>
              </a:rPr>
              <a:t>12, 13, 15, 17, 19</a:t>
            </a:r>
            <a:r>
              <a:rPr lang="en-GB" sz="1600" dirty="0">
                <a:latin typeface="Arial" panose="020B0604020202020204" pitchFamily="34" charset="0"/>
                <a:cs typeface="Arial" panose="020B0604020202020204" pitchFamily="34" charset="0"/>
              </a:rPr>
              <a:t>). The other slides supplement the information or ask participants to interact and consider application of the framework.  The slides are presented sequentially and therefore are already in the recommended order of delivery.</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activities and notes are suggested approaches to be adopted or tailored by the facilitator according to audience and time frames for the session. </a:t>
            </a:r>
          </a:p>
          <a:p>
            <a:endParaRPr lang="en-GB" sz="105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Suggested prompts to aid interaction and understanding :</a:t>
            </a:r>
          </a:p>
          <a:p>
            <a:r>
              <a:rPr lang="en-GB" sz="1600" i="1" dirty="0">
                <a:latin typeface="Arial" panose="020B0604020202020204" pitchFamily="34" charset="0"/>
                <a:cs typeface="Arial" panose="020B0604020202020204" pitchFamily="34" charset="0"/>
              </a:rPr>
              <a:t>Reflect on how this has landed with you.</a:t>
            </a:r>
          </a:p>
          <a:p>
            <a:r>
              <a:rPr lang="en-GB" sz="1600" i="1" dirty="0">
                <a:latin typeface="Arial" panose="020B0604020202020204" pitchFamily="34" charset="0"/>
                <a:cs typeface="Arial" panose="020B0604020202020204" pitchFamily="34" charset="0"/>
              </a:rPr>
              <a:t>Describe/explain how this challenges or supports your view of leadership?</a:t>
            </a:r>
          </a:p>
          <a:p>
            <a:r>
              <a:rPr lang="en-GB" sz="1600" i="1" dirty="0">
                <a:latin typeface="Arial" panose="020B0604020202020204" pitchFamily="34" charset="0"/>
                <a:cs typeface="Arial" panose="020B0604020202020204" pitchFamily="34" charset="0"/>
              </a:rPr>
              <a:t>What else would you like to know? </a:t>
            </a:r>
          </a:p>
          <a:p>
            <a:r>
              <a:rPr lang="en-GB" sz="1600" i="1" dirty="0">
                <a:latin typeface="Arial" panose="020B0604020202020204" pitchFamily="34" charset="0"/>
                <a:cs typeface="Arial" panose="020B0604020202020204" pitchFamily="34" charset="0"/>
              </a:rPr>
              <a:t>How might we take this forward?</a:t>
            </a:r>
          </a:p>
          <a:p>
            <a:r>
              <a:rPr lang="en-GB" sz="1600" i="1" dirty="0">
                <a:latin typeface="Arial" panose="020B0604020202020204" pitchFamily="34" charset="0"/>
                <a:cs typeface="Arial" panose="020B0604020202020204" pitchFamily="34" charset="0"/>
              </a:rPr>
              <a:t>How might we enhance awareness of leadership in social work?  With social workers?  With other professionals? </a:t>
            </a:r>
          </a:p>
          <a:p>
            <a:pPr lvl="0">
              <a:defRPr/>
            </a:pPr>
            <a:r>
              <a:rPr lang="en-GB" sz="1600" i="1" dirty="0">
                <a:latin typeface="Arial" panose="020B0604020202020204" pitchFamily="34" charset="0"/>
                <a:cs typeface="Arial" panose="020B0604020202020204" pitchFamily="34" charset="0"/>
              </a:rPr>
              <a:t>Which parts feel immediately familiar or intuitive?</a:t>
            </a:r>
          </a:p>
          <a:p>
            <a:pPr lvl="0">
              <a:defRPr/>
            </a:pPr>
            <a:r>
              <a:rPr lang="en-GB" sz="1600" i="1" dirty="0">
                <a:latin typeface="Arial" panose="020B0604020202020204" pitchFamily="34" charset="0"/>
                <a:cs typeface="Arial" panose="020B0604020202020204" pitchFamily="34" charset="0"/>
              </a:rPr>
              <a:t>Which aspects of the model could you apply tomorrow in your role?</a:t>
            </a:r>
          </a:p>
        </p:txBody>
      </p:sp>
    </p:spTree>
    <p:extLst>
      <p:ext uri="{BB962C8B-B14F-4D97-AF65-F5344CB8AC3E}">
        <p14:creationId xmlns:p14="http://schemas.microsoft.com/office/powerpoint/2010/main" val="1665194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F3B9C-92FA-DF64-3E7A-A44C93818415}"/>
              </a:ext>
            </a:extLst>
          </p:cNvPr>
          <p:cNvSpPr>
            <a:spLocks noGrp="1"/>
          </p:cNvSpPr>
          <p:nvPr>
            <p:ph type="ctrTitle"/>
          </p:nvPr>
        </p:nvSpPr>
        <p:spPr>
          <a:xfrm>
            <a:off x="348448" y="-156870"/>
            <a:ext cx="10784372" cy="1089061"/>
          </a:xfrm>
        </p:spPr>
        <p:txBody>
          <a:bodyPr>
            <a:noAutofit/>
          </a:bodyPr>
          <a:lstStyle/>
          <a:p>
            <a:r>
              <a:rPr lang="en-US" dirty="0">
                <a:solidFill>
                  <a:srgbClr val="002060"/>
                </a:solidFill>
              </a:rPr>
              <a:t>Leading with others: Exercise </a:t>
            </a:r>
            <a:endParaRPr lang="en-GB" dirty="0">
              <a:solidFill>
                <a:srgbClr val="002060"/>
              </a:solidFill>
            </a:endParaRPr>
          </a:p>
        </p:txBody>
      </p:sp>
      <p:sp>
        <p:nvSpPr>
          <p:cNvPr id="8" name="Content Placeholder 7">
            <a:extLst>
              <a:ext uri="{FF2B5EF4-FFF2-40B4-BE49-F238E27FC236}">
                <a16:creationId xmlns:a16="http://schemas.microsoft.com/office/drawing/2014/main" id="{6F4BFECA-C9E2-0740-05AD-5144CC1584A3}"/>
              </a:ext>
            </a:extLst>
          </p:cNvPr>
          <p:cNvSpPr>
            <a:spLocks noGrp="1"/>
          </p:cNvSpPr>
          <p:nvPr>
            <p:ph sz="half" idx="1"/>
          </p:nvPr>
        </p:nvSpPr>
        <p:spPr>
          <a:xfrm>
            <a:off x="165568" y="932191"/>
            <a:ext cx="7115342" cy="4351338"/>
          </a:xfrm>
        </p:spPr>
        <p:txBody>
          <a:bodyPr>
            <a:noAutofit/>
          </a:bodyPr>
          <a:lstStyle/>
          <a:p>
            <a:pPr marL="0" indent="0">
              <a:buNone/>
            </a:pPr>
            <a:r>
              <a:rPr lang="en-GB" sz="2400" b="1" dirty="0">
                <a:solidFill>
                  <a:srgbClr val="002060"/>
                </a:solidFill>
              </a:rPr>
              <a:t>Reflective exercise</a:t>
            </a:r>
          </a:p>
          <a:p>
            <a:pPr marL="0" indent="0">
              <a:buNone/>
            </a:pPr>
            <a:r>
              <a:rPr lang="en-GB" sz="2200" dirty="0">
                <a:solidFill>
                  <a:srgbClr val="002060"/>
                </a:solidFill>
              </a:rPr>
              <a:t>The capacity to lead is as important in frontline    practice as it is in management roles. Think of a pressing societal issue that is evident in your area of practice- e.g. mental health of school age children, homelessness for young people leaving care, increasing levels of domestic violence.</a:t>
            </a:r>
            <a:endParaRPr lang="en-GB" sz="100" dirty="0">
              <a:solidFill>
                <a:srgbClr val="002060"/>
              </a:solidFill>
            </a:endParaRPr>
          </a:p>
          <a:p>
            <a:pPr marL="0" indent="0">
              <a:buNone/>
            </a:pPr>
            <a:r>
              <a:rPr lang="en-GB" sz="100" dirty="0">
                <a:solidFill>
                  <a:srgbClr val="002060"/>
                </a:solidFill>
              </a:rPr>
              <a:t> </a:t>
            </a:r>
            <a:endParaRPr lang="en-GB" sz="2200" dirty="0">
              <a:solidFill>
                <a:srgbClr val="002060"/>
              </a:solidFill>
            </a:endParaRPr>
          </a:p>
          <a:p>
            <a:r>
              <a:rPr lang="en-GB" sz="2200" dirty="0">
                <a:solidFill>
                  <a:srgbClr val="002060"/>
                </a:solidFill>
              </a:rPr>
              <a:t>As a group identify an issue to explore how you would lead with others to try to respond to the problem:</a:t>
            </a:r>
          </a:p>
          <a:p>
            <a:pPr lvl="1">
              <a:spcBef>
                <a:spcPts val="0"/>
              </a:spcBef>
            </a:pPr>
            <a:r>
              <a:rPr lang="en-GB" sz="2200" dirty="0">
                <a:solidFill>
                  <a:srgbClr val="002060"/>
                </a:solidFill>
              </a:rPr>
              <a:t>Who or what is part of the problem? </a:t>
            </a:r>
          </a:p>
          <a:p>
            <a:pPr lvl="1">
              <a:spcBef>
                <a:spcPts val="0"/>
              </a:spcBef>
            </a:pPr>
            <a:r>
              <a:rPr lang="en-GB" sz="2200" dirty="0">
                <a:solidFill>
                  <a:srgbClr val="002060"/>
                </a:solidFill>
              </a:rPr>
              <a:t>Who is part of the solution? </a:t>
            </a:r>
          </a:p>
          <a:p>
            <a:pPr lvl="1">
              <a:spcBef>
                <a:spcPts val="0"/>
              </a:spcBef>
            </a:pPr>
            <a:r>
              <a:rPr lang="en-GB" sz="2200" dirty="0">
                <a:solidFill>
                  <a:srgbClr val="002060"/>
                </a:solidFill>
              </a:rPr>
              <a:t>How do you  influence for change and embed change into systems?</a:t>
            </a:r>
          </a:p>
        </p:txBody>
      </p:sp>
    </p:spTree>
    <p:extLst>
      <p:ext uri="{BB962C8B-B14F-4D97-AF65-F5344CB8AC3E}">
        <p14:creationId xmlns:p14="http://schemas.microsoft.com/office/powerpoint/2010/main" val="199893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75894" y="0"/>
            <a:ext cx="5517515" cy="6858000"/>
            <a:chOff x="6675894" y="0"/>
            <a:chExt cx="5517515" cy="6858000"/>
          </a:xfrm>
        </p:grpSpPr>
        <p:sp>
          <p:nvSpPr>
            <p:cNvPr id="3" name="object 3"/>
            <p:cNvSpPr/>
            <p:nvPr/>
          </p:nvSpPr>
          <p:spPr>
            <a:xfrm>
              <a:off x="6675894" y="0"/>
              <a:ext cx="5517515" cy="6858000"/>
            </a:xfrm>
            <a:custGeom>
              <a:avLst/>
              <a:gdLst/>
              <a:ahLst/>
              <a:cxnLst/>
              <a:rect l="l" t="t" r="r" b="b"/>
              <a:pathLst>
                <a:path w="5517515" h="6858000">
                  <a:moveTo>
                    <a:pt x="5517299" y="0"/>
                  </a:moveTo>
                  <a:lnTo>
                    <a:pt x="1316464" y="0"/>
                  </a:lnTo>
                  <a:lnTo>
                    <a:pt x="1293498" y="32973"/>
                  </a:lnTo>
                  <a:lnTo>
                    <a:pt x="1267363" y="71077"/>
                  </a:lnTo>
                  <a:lnTo>
                    <a:pt x="1241453" y="109439"/>
                  </a:lnTo>
                  <a:lnTo>
                    <a:pt x="1215771" y="148058"/>
                  </a:lnTo>
                  <a:lnTo>
                    <a:pt x="1190317" y="186931"/>
                  </a:lnTo>
                  <a:lnTo>
                    <a:pt x="1165092" y="226058"/>
                  </a:lnTo>
                  <a:lnTo>
                    <a:pt x="1140099" y="265436"/>
                  </a:lnTo>
                  <a:lnTo>
                    <a:pt x="1115337" y="305063"/>
                  </a:lnTo>
                  <a:lnTo>
                    <a:pt x="1090809" y="344939"/>
                  </a:lnTo>
                  <a:lnTo>
                    <a:pt x="1066516" y="385061"/>
                  </a:lnTo>
                  <a:lnTo>
                    <a:pt x="1042459" y="425427"/>
                  </a:lnTo>
                  <a:lnTo>
                    <a:pt x="1018640" y="466036"/>
                  </a:lnTo>
                  <a:lnTo>
                    <a:pt x="995059" y="506887"/>
                  </a:lnTo>
                  <a:lnTo>
                    <a:pt x="971719" y="547977"/>
                  </a:lnTo>
                  <a:lnTo>
                    <a:pt x="948620" y="589304"/>
                  </a:lnTo>
                  <a:lnTo>
                    <a:pt x="925763" y="630868"/>
                  </a:lnTo>
                  <a:lnTo>
                    <a:pt x="903152" y="672666"/>
                  </a:lnTo>
                  <a:lnTo>
                    <a:pt x="880785" y="714697"/>
                  </a:lnTo>
                  <a:lnTo>
                    <a:pt x="858665" y="756959"/>
                  </a:lnTo>
                  <a:lnTo>
                    <a:pt x="836794" y="799450"/>
                  </a:lnTo>
                  <a:lnTo>
                    <a:pt x="815172" y="842169"/>
                  </a:lnTo>
                  <a:lnTo>
                    <a:pt x="793800" y="885114"/>
                  </a:lnTo>
                  <a:lnTo>
                    <a:pt x="772681" y="928282"/>
                  </a:lnTo>
                  <a:lnTo>
                    <a:pt x="751816" y="971674"/>
                  </a:lnTo>
                  <a:lnTo>
                    <a:pt x="731205" y="1015286"/>
                  </a:lnTo>
                  <a:lnTo>
                    <a:pt x="710850" y="1059117"/>
                  </a:lnTo>
                  <a:lnTo>
                    <a:pt x="690752" y="1103166"/>
                  </a:lnTo>
                  <a:lnTo>
                    <a:pt x="670913" y="1147430"/>
                  </a:lnTo>
                  <a:lnTo>
                    <a:pt x="651335" y="1191908"/>
                  </a:lnTo>
                  <a:lnTo>
                    <a:pt x="632018" y="1236599"/>
                  </a:lnTo>
                  <a:lnTo>
                    <a:pt x="612963" y="1281500"/>
                  </a:lnTo>
                  <a:lnTo>
                    <a:pt x="594173" y="1326610"/>
                  </a:lnTo>
                  <a:lnTo>
                    <a:pt x="575648" y="1371927"/>
                  </a:lnTo>
                  <a:lnTo>
                    <a:pt x="557389" y="1417450"/>
                  </a:lnTo>
                  <a:lnTo>
                    <a:pt x="539399" y="1463176"/>
                  </a:lnTo>
                  <a:lnTo>
                    <a:pt x="521678" y="1509105"/>
                  </a:lnTo>
                  <a:lnTo>
                    <a:pt x="504228" y="1555234"/>
                  </a:lnTo>
                  <a:lnTo>
                    <a:pt x="487050" y="1601562"/>
                  </a:lnTo>
                  <a:lnTo>
                    <a:pt x="470145" y="1648087"/>
                  </a:lnTo>
                  <a:lnTo>
                    <a:pt x="453515" y="1694807"/>
                  </a:lnTo>
                  <a:lnTo>
                    <a:pt x="437160" y="1741720"/>
                  </a:lnTo>
                  <a:lnTo>
                    <a:pt x="421084" y="1788826"/>
                  </a:lnTo>
                  <a:lnTo>
                    <a:pt x="405285" y="1836122"/>
                  </a:lnTo>
                  <a:lnTo>
                    <a:pt x="389767" y="1883606"/>
                  </a:lnTo>
                  <a:lnTo>
                    <a:pt x="374530" y="1931277"/>
                  </a:lnTo>
                  <a:lnTo>
                    <a:pt x="359576" y="1979133"/>
                  </a:lnTo>
                  <a:lnTo>
                    <a:pt x="344906" y="2027173"/>
                  </a:lnTo>
                  <a:lnTo>
                    <a:pt x="330521" y="2075394"/>
                  </a:lnTo>
                  <a:lnTo>
                    <a:pt x="316423" y="2123796"/>
                  </a:lnTo>
                  <a:lnTo>
                    <a:pt x="302612" y="2172375"/>
                  </a:lnTo>
                  <a:lnTo>
                    <a:pt x="289091" y="2221131"/>
                  </a:lnTo>
                  <a:lnTo>
                    <a:pt x="275861" y="2270063"/>
                  </a:lnTo>
                  <a:lnTo>
                    <a:pt x="262922" y="2319167"/>
                  </a:lnTo>
                  <a:lnTo>
                    <a:pt x="250277" y="2368443"/>
                  </a:lnTo>
                  <a:lnTo>
                    <a:pt x="237926" y="2417889"/>
                  </a:lnTo>
                  <a:lnTo>
                    <a:pt x="225871" y="2467503"/>
                  </a:lnTo>
                  <a:lnTo>
                    <a:pt x="214113" y="2517283"/>
                  </a:lnTo>
                  <a:lnTo>
                    <a:pt x="202654" y="2567228"/>
                  </a:lnTo>
                  <a:lnTo>
                    <a:pt x="191495" y="2617336"/>
                  </a:lnTo>
                  <a:lnTo>
                    <a:pt x="180637" y="2667605"/>
                  </a:lnTo>
                  <a:lnTo>
                    <a:pt x="170082" y="2718034"/>
                  </a:lnTo>
                  <a:lnTo>
                    <a:pt x="159831" y="2768621"/>
                  </a:lnTo>
                  <a:lnTo>
                    <a:pt x="149884" y="2819364"/>
                  </a:lnTo>
                  <a:lnTo>
                    <a:pt x="140245" y="2870262"/>
                  </a:lnTo>
                  <a:lnTo>
                    <a:pt x="130913" y="2921313"/>
                  </a:lnTo>
                  <a:lnTo>
                    <a:pt x="121890" y="2972514"/>
                  </a:lnTo>
                  <a:lnTo>
                    <a:pt x="113178" y="3023865"/>
                  </a:lnTo>
                  <a:lnTo>
                    <a:pt x="104777" y="3075364"/>
                  </a:lnTo>
                  <a:lnTo>
                    <a:pt x="96690" y="3127009"/>
                  </a:lnTo>
                  <a:lnTo>
                    <a:pt x="88918" y="3178798"/>
                  </a:lnTo>
                  <a:lnTo>
                    <a:pt x="81461" y="3230730"/>
                  </a:lnTo>
                  <a:lnTo>
                    <a:pt x="74321" y="3282803"/>
                  </a:lnTo>
                  <a:lnTo>
                    <a:pt x="67500" y="3335014"/>
                  </a:lnTo>
                  <a:lnTo>
                    <a:pt x="60998" y="3387364"/>
                  </a:lnTo>
                  <a:lnTo>
                    <a:pt x="54818" y="3439849"/>
                  </a:lnTo>
                  <a:lnTo>
                    <a:pt x="48960" y="3492469"/>
                  </a:lnTo>
                  <a:lnTo>
                    <a:pt x="43426" y="3545221"/>
                  </a:lnTo>
                  <a:lnTo>
                    <a:pt x="38217" y="3598103"/>
                  </a:lnTo>
                  <a:lnTo>
                    <a:pt x="33335" y="3651115"/>
                  </a:lnTo>
                  <a:lnTo>
                    <a:pt x="28780" y="3704254"/>
                  </a:lnTo>
                  <a:lnTo>
                    <a:pt x="24554" y="3757519"/>
                  </a:lnTo>
                  <a:lnTo>
                    <a:pt x="20659" y="3810908"/>
                  </a:lnTo>
                  <a:lnTo>
                    <a:pt x="17096" y="3864418"/>
                  </a:lnTo>
                  <a:lnTo>
                    <a:pt x="13865" y="3918050"/>
                  </a:lnTo>
                  <a:lnTo>
                    <a:pt x="10969" y="3971800"/>
                  </a:lnTo>
                  <a:lnTo>
                    <a:pt x="8409" y="4025668"/>
                  </a:lnTo>
                  <a:lnTo>
                    <a:pt x="6186" y="4079650"/>
                  </a:lnTo>
                  <a:lnTo>
                    <a:pt x="4301" y="4133747"/>
                  </a:lnTo>
                  <a:lnTo>
                    <a:pt x="2756" y="4187956"/>
                  </a:lnTo>
                  <a:lnTo>
                    <a:pt x="1552" y="4242275"/>
                  </a:lnTo>
                  <a:lnTo>
                    <a:pt x="690" y="4296703"/>
                  </a:lnTo>
                  <a:lnTo>
                    <a:pt x="172" y="4351237"/>
                  </a:lnTo>
                  <a:lnTo>
                    <a:pt x="0" y="4405877"/>
                  </a:lnTo>
                  <a:lnTo>
                    <a:pt x="174" y="4460816"/>
                  </a:lnTo>
                  <a:lnTo>
                    <a:pt x="698" y="4515649"/>
                  </a:lnTo>
                  <a:lnTo>
                    <a:pt x="1570" y="4570374"/>
                  </a:lnTo>
                  <a:lnTo>
                    <a:pt x="2787" y="4624988"/>
                  </a:lnTo>
                  <a:lnTo>
                    <a:pt x="4350" y="4679491"/>
                  </a:lnTo>
                  <a:lnTo>
                    <a:pt x="6256" y="4733880"/>
                  </a:lnTo>
                  <a:lnTo>
                    <a:pt x="8504" y="4788154"/>
                  </a:lnTo>
                  <a:lnTo>
                    <a:pt x="11093" y="4842311"/>
                  </a:lnTo>
                  <a:lnTo>
                    <a:pt x="14021" y="4896350"/>
                  </a:lnTo>
                  <a:lnTo>
                    <a:pt x="17288" y="4950268"/>
                  </a:lnTo>
                  <a:lnTo>
                    <a:pt x="20891" y="5004064"/>
                  </a:lnTo>
                  <a:lnTo>
                    <a:pt x="24830" y="5057736"/>
                  </a:lnTo>
                  <a:lnTo>
                    <a:pt x="29103" y="5111283"/>
                  </a:lnTo>
                  <a:lnTo>
                    <a:pt x="33708" y="5164702"/>
                  </a:lnTo>
                  <a:lnTo>
                    <a:pt x="38645" y="5217993"/>
                  </a:lnTo>
                  <a:lnTo>
                    <a:pt x="43912" y="5271153"/>
                  </a:lnTo>
                  <a:lnTo>
                    <a:pt x="49508" y="5324180"/>
                  </a:lnTo>
                  <a:lnTo>
                    <a:pt x="55430" y="5377073"/>
                  </a:lnTo>
                  <a:lnTo>
                    <a:pt x="61679" y="5429830"/>
                  </a:lnTo>
                  <a:lnTo>
                    <a:pt x="68253" y="5482450"/>
                  </a:lnTo>
                  <a:lnTo>
                    <a:pt x="75149" y="5534930"/>
                  </a:lnTo>
                  <a:lnTo>
                    <a:pt x="82368" y="5587270"/>
                  </a:lnTo>
                  <a:lnTo>
                    <a:pt x="89907" y="5639466"/>
                  </a:lnTo>
                  <a:lnTo>
                    <a:pt x="97765" y="5691518"/>
                  </a:lnTo>
                  <a:lnTo>
                    <a:pt x="105941" y="5743424"/>
                  </a:lnTo>
                  <a:lnTo>
                    <a:pt x="114434" y="5795182"/>
                  </a:lnTo>
                  <a:lnTo>
                    <a:pt x="123242" y="5846790"/>
                  </a:lnTo>
                  <a:lnTo>
                    <a:pt x="132363" y="5898247"/>
                  </a:lnTo>
                  <a:lnTo>
                    <a:pt x="141797" y="5949551"/>
                  </a:lnTo>
                  <a:lnTo>
                    <a:pt x="151543" y="6000699"/>
                  </a:lnTo>
                  <a:lnTo>
                    <a:pt x="161597" y="6051692"/>
                  </a:lnTo>
                  <a:lnTo>
                    <a:pt x="171961" y="6102526"/>
                  </a:lnTo>
                  <a:lnTo>
                    <a:pt x="182631" y="6153199"/>
                  </a:lnTo>
                  <a:lnTo>
                    <a:pt x="193607" y="6203712"/>
                  </a:lnTo>
                  <a:lnTo>
                    <a:pt x="204887" y="6254060"/>
                  </a:lnTo>
                  <a:lnTo>
                    <a:pt x="216471" y="6304244"/>
                  </a:lnTo>
                  <a:lnTo>
                    <a:pt x="228356" y="6354260"/>
                  </a:lnTo>
                  <a:lnTo>
                    <a:pt x="240541" y="6404108"/>
                  </a:lnTo>
                  <a:lnTo>
                    <a:pt x="253025" y="6453786"/>
                  </a:lnTo>
                  <a:lnTo>
                    <a:pt x="265807" y="6503291"/>
                  </a:lnTo>
                  <a:lnTo>
                    <a:pt x="278885" y="6552622"/>
                  </a:lnTo>
                  <a:lnTo>
                    <a:pt x="292257" y="6601779"/>
                  </a:lnTo>
                  <a:lnTo>
                    <a:pt x="305924" y="6650757"/>
                  </a:lnTo>
                  <a:lnTo>
                    <a:pt x="319882" y="6699557"/>
                  </a:lnTo>
                  <a:lnTo>
                    <a:pt x="334132" y="6748176"/>
                  </a:lnTo>
                  <a:lnTo>
                    <a:pt x="348671" y="6796613"/>
                  </a:lnTo>
                  <a:lnTo>
                    <a:pt x="363498" y="6844865"/>
                  </a:lnTo>
                  <a:lnTo>
                    <a:pt x="367628" y="6858000"/>
                  </a:lnTo>
                  <a:lnTo>
                    <a:pt x="5517299" y="6858000"/>
                  </a:lnTo>
                  <a:lnTo>
                    <a:pt x="5517299" y="0"/>
                  </a:lnTo>
                  <a:close/>
                </a:path>
              </a:pathLst>
            </a:custGeom>
            <a:solidFill>
              <a:srgbClr val="F16B8F"/>
            </a:solidFill>
          </p:spPr>
          <p:txBody>
            <a:bodyPr wrap="square" lIns="0" tIns="0" rIns="0" bIns="0" rtlCol="0"/>
            <a:lstStyle/>
            <a:p>
              <a:endParaRPr/>
            </a:p>
          </p:txBody>
        </p:sp>
        <p:sp>
          <p:nvSpPr>
            <p:cNvPr id="4" name="object 4"/>
            <p:cNvSpPr/>
            <p:nvPr/>
          </p:nvSpPr>
          <p:spPr>
            <a:xfrm>
              <a:off x="7728598" y="1804174"/>
              <a:ext cx="3632200" cy="3550920"/>
            </a:xfrm>
            <a:custGeom>
              <a:avLst/>
              <a:gdLst/>
              <a:ahLst/>
              <a:cxnLst/>
              <a:rect l="l" t="t" r="r" b="b"/>
              <a:pathLst>
                <a:path w="3632200" h="3550920">
                  <a:moveTo>
                    <a:pt x="584085" y="1638693"/>
                  </a:moveTo>
                  <a:lnTo>
                    <a:pt x="575373" y="1595526"/>
                  </a:lnTo>
                  <a:lnTo>
                    <a:pt x="551611" y="1560283"/>
                  </a:lnTo>
                  <a:lnTo>
                    <a:pt x="516356" y="1536509"/>
                  </a:lnTo>
                  <a:lnTo>
                    <a:pt x="473189" y="1527797"/>
                  </a:lnTo>
                  <a:lnTo>
                    <a:pt x="110896" y="1527797"/>
                  </a:lnTo>
                  <a:lnTo>
                    <a:pt x="67729" y="1536509"/>
                  </a:lnTo>
                  <a:lnTo>
                    <a:pt x="32473" y="1560283"/>
                  </a:lnTo>
                  <a:lnTo>
                    <a:pt x="8712" y="1595526"/>
                  </a:lnTo>
                  <a:lnTo>
                    <a:pt x="0" y="1638693"/>
                  </a:lnTo>
                  <a:lnTo>
                    <a:pt x="8712" y="1681861"/>
                  </a:lnTo>
                  <a:lnTo>
                    <a:pt x="32473" y="1717116"/>
                  </a:lnTo>
                  <a:lnTo>
                    <a:pt x="67729" y="1740877"/>
                  </a:lnTo>
                  <a:lnTo>
                    <a:pt x="110896" y="1749590"/>
                  </a:lnTo>
                  <a:lnTo>
                    <a:pt x="473189" y="1749590"/>
                  </a:lnTo>
                  <a:lnTo>
                    <a:pt x="516356" y="1740877"/>
                  </a:lnTo>
                  <a:lnTo>
                    <a:pt x="551611" y="1717116"/>
                  </a:lnTo>
                  <a:lnTo>
                    <a:pt x="575373" y="1681861"/>
                  </a:lnTo>
                  <a:lnTo>
                    <a:pt x="584085" y="1638693"/>
                  </a:lnTo>
                  <a:close/>
                </a:path>
                <a:path w="3632200" h="3550920">
                  <a:moveTo>
                    <a:pt x="753325" y="2645549"/>
                  </a:moveTo>
                  <a:lnTo>
                    <a:pt x="749033" y="2597797"/>
                  </a:lnTo>
                  <a:lnTo>
                    <a:pt x="736663" y="2552827"/>
                  </a:lnTo>
                  <a:lnTo>
                    <a:pt x="716965" y="2511399"/>
                  </a:lnTo>
                  <a:lnTo>
                    <a:pt x="690689" y="2474264"/>
                  </a:lnTo>
                  <a:lnTo>
                    <a:pt x="658622" y="2442197"/>
                  </a:lnTo>
                  <a:lnTo>
                    <a:pt x="621487" y="2415933"/>
                  </a:lnTo>
                  <a:lnTo>
                    <a:pt x="580059" y="2396236"/>
                  </a:lnTo>
                  <a:lnTo>
                    <a:pt x="535101" y="2383866"/>
                  </a:lnTo>
                  <a:lnTo>
                    <a:pt x="487349" y="2379573"/>
                  </a:lnTo>
                  <a:lnTo>
                    <a:pt x="439610" y="2383866"/>
                  </a:lnTo>
                  <a:lnTo>
                    <a:pt x="394652" y="2396236"/>
                  </a:lnTo>
                  <a:lnTo>
                    <a:pt x="353225" y="2415933"/>
                  </a:lnTo>
                  <a:lnTo>
                    <a:pt x="316103" y="2442197"/>
                  </a:lnTo>
                  <a:lnTo>
                    <a:pt x="284035" y="2474264"/>
                  </a:lnTo>
                  <a:lnTo>
                    <a:pt x="257771" y="2511399"/>
                  </a:lnTo>
                  <a:lnTo>
                    <a:pt x="238074" y="2552827"/>
                  </a:lnTo>
                  <a:lnTo>
                    <a:pt x="225704" y="2597797"/>
                  </a:lnTo>
                  <a:lnTo>
                    <a:pt x="221411" y="2645549"/>
                  </a:lnTo>
                  <a:lnTo>
                    <a:pt x="225704" y="2693301"/>
                  </a:lnTo>
                  <a:lnTo>
                    <a:pt x="238074" y="2738272"/>
                  </a:lnTo>
                  <a:lnTo>
                    <a:pt x="257771" y="2779699"/>
                  </a:lnTo>
                  <a:lnTo>
                    <a:pt x="284035" y="2816822"/>
                  </a:lnTo>
                  <a:lnTo>
                    <a:pt x="316103" y="2848902"/>
                  </a:lnTo>
                  <a:lnTo>
                    <a:pt x="353225" y="2875165"/>
                  </a:lnTo>
                  <a:lnTo>
                    <a:pt x="394652" y="2894863"/>
                  </a:lnTo>
                  <a:lnTo>
                    <a:pt x="439610" y="2907233"/>
                  </a:lnTo>
                  <a:lnTo>
                    <a:pt x="487349" y="2911525"/>
                  </a:lnTo>
                  <a:lnTo>
                    <a:pt x="535101" y="2907233"/>
                  </a:lnTo>
                  <a:lnTo>
                    <a:pt x="580059" y="2894863"/>
                  </a:lnTo>
                  <a:lnTo>
                    <a:pt x="621487" y="2875165"/>
                  </a:lnTo>
                  <a:lnTo>
                    <a:pt x="658622" y="2848902"/>
                  </a:lnTo>
                  <a:lnTo>
                    <a:pt x="690689" y="2816822"/>
                  </a:lnTo>
                  <a:lnTo>
                    <a:pt x="716965" y="2779699"/>
                  </a:lnTo>
                  <a:lnTo>
                    <a:pt x="736663" y="2738272"/>
                  </a:lnTo>
                  <a:lnTo>
                    <a:pt x="749033" y="2693301"/>
                  </a:lnTo>
                  <a:lnTo>
                    <a:pt x="753325" y="2645549"/>
                  </a:lnTo>
                  <a:close/>
                </a:path>
                <a:path w="3632200" h="3550920">
                  <a:moveTo>
                    <a:pt x="959573" y="850468"/>
                  </a:moveTo>
                  <a:lnTo>
                    <a:pt x="951445" y="808748"/>
                  </a:lnTo>
                  <a:lnTo>
                    <a:pt x="927087" y="772058"/>
                  </a:lnTo>
                  <a:lnTo>
                    <a:pt x="670902" y="515874"/>
                  </a:lnTo>
                  <a:lnTo>
                    <a:pt x="634212" y="491502"/>
                  </a:lnTo>
                  <a:lnTo>
                    <a:pt x="592493" y="483387"/>
                  </a:lnTo>
                  <a:lnTo>
                    <a:pt x="550760" y="491515"/>
                  </a:lnTo>
                  <a:lnTo>
                    <a:pt x="514070" y="515874"/>
                  </a:lnTo>
                  <a:lnTo>
                    <a:pt x="489712" y="552564"/>
                  </a:lnTo>
                  <a:lnTo>
                    <a:pt x="481596" y="594283"/>
                  </a:lnTo>
                  <a:lnTo>
                    <a:pt x="489712" y="636016"/>
                  </a:lnTo>
                  <a:lnTo>
                    <a:pt x="514070" y="672706"/>
                  </a:lnTo>
                  <a:lnTo>
                    <a:pt x="770255" y="928890"/>
                  </a:lnTo>
                  <a:lnTo>
                    <a:pt x="806945" y="953249"/>
                  </a:lnTo>
                  <a:lnTo>
                    <a:pt x="848677" y="961364"/>
                  </a:lnTo>
                  <a:lnTo>
                    <a:pt x="890397" y="953249"/>
                  </a:lnTo>
                  <a:lnTo>
                    <a:pt x="927087" y="928890"/>
                  </a:lnTo>
                  <a:lnTo>
                    <a:pt x="951445" y="892200"/>
                  </a:lnTo>
                  <a:lnTo>
                    <a:pt x="959573" y="850468"/>
                  </a:lnTo>
                  <a:close/>
                </a:path>
                <a:path w="3632200" h="3550920">
                  <a:moveTo>
                    <a:pt x="974940" y="3213824"/>
                  </a:moveTo>
                  <a:lnTo>
                    <a:pt x="969797" y="3164243"/>
                  </a:lnTo>
                  <a:lnTo>
                    <a:pt x="955078" y="3118231"/>
                  </a:lnTo>
                  <a:lnTo>
                    <a:pt x="931824" y="3076829"/>
                  </a:lnTo>
                  <a:lnTo>
                    <a:pt x="901090" y="3041078"/>
                  </a:lnTo>
                  <a:lnTo>
                    <a:pt x="863917" y="3012033"/>
                  </a:lnTo>
                  <a:lnTo>
                    <a:pt x="821359" y="2990748"/>
                  </a:lnTo>
                  <a:lnTo>
                    <a:pt x="774484" y="2978264"/>
                  </a:lnTo>
                  <a:lnTo>
                    <a:pt x="766191" y="2978264"/>
                  </a:lnTo>
                  <a:lnTo>
                    <a:pt x="726630" y="3007791"/>
                  </a:lnTo>
                  <a:lnTo>
                    <a:pt x="683780" y="3032747"/>
                  </a:lnTo>
                  <a:lnTo>
                    <a:pt x="638048" y="3052762"/>
                  </a:lnTo>
                  <a:lnTo>
                    <a:pt x="589788" y="3067494"/>
                  </a:lnTo>
                  <a:lnTo>
                    <a:pt x="539381" y="3076600"/>
                  </a:lnTo>
                  <a:lnTo>
                    <a:pt x="487222" y="3079712"/>
                  </a:lnTo>
                  <a:lnTo>
                    <a:pt x="434848" y="3076600"/>
                  </a:lnTo>
                  <a:lnTo>
                    <a:pt x="384327" y="3067494"/>
                  </a:lnTo>
                  <a:lnTo>
                    <a:pt x="336029" y="3052762"/>
                  </a:lnTo>
                  <a:lnTo>
                    <a:pt x="290322" y="3032747"/>
                  </a:lnTo>
                  <a:lnTo>
                    <a:pt x="247611" y="3007791"/>
                  </a:lnTo>
                  <a:lnTo>
                    <a:pt x="208254" y="2978264"/>
                  </a:lnTo>
                  <a:lnTo>
                    <a:pt x="199961" y="2978264"/>
                  </a:lnTo>
                  <a:lnTo>
                    <a:pt x="153403" y="2990748"/>
                  </a:lnTo>
                  <a:lnTo>
                    <a:pt x="111048" y="3012033"/>
                  </a:lnTo>
                  <a:lnTo>
                    <a:pt x="73952" y="3041078"/>
                  </a:lnTo>
                  <a:lnTo>
                    <a:pt x="43218" y="3076829"/>
                  </a:lnTo>
                  <a:lnTo>
                    <a:pt x="19926" y="3118231"/>
                  </a:lnTo>
                  <a:lnTo>
                    <a:pt x="5156" y="3164243"/>
                  </a:lnTo>
                  <a:lnTo>
                    <a:pt x="0" y="3213824"/>
                  </a:lnTo>
                  <a:lnTo>
                    <a:pt x="0" y="3517176"/>
                  </a:lnTo>
                  <a:lnTo>
                    <a:pt x="2578" y="3530460"/>
                  </a:lnTo>
                  <a:lnTo>
                    <a:pt x="9690" y="3541141"/>
                  </a:lnTo>
                  <a:lnTo>
                    <a:pt x="20370" y="3548253"/>
                  </a:lnTo>
                  <a:lnTo>
                    <a:pt x="33655" y="3550831"/>
                  </a:lnTo>
                  <a:lnTo>
                    <a:pt x="940790" y="3550831"/>
                  </a:lnTo>
                  <a:lnTo>
                    <a:pt x="953947" y="3548253"/>
                  </a:lnTo>
                  <a:lnTo>
                    <a:pt x="964819" y="3541141"/>
                  </a:lnTo>
                  <a:lnTo>
                    <a:pt x="972210" y="3530460"/>
                  </a:lnTo>
                  <a:lnTo>
                    <a:pt x="974940" y="3517176"/>
                  </a:lnTo>
                  <a:lnTo>
                    <a:pt x="974940" y="3213824"/>
                  </a:lnTo>
                  <a:close/>
                </a:path>
                <a:path w="3632200" h="3550920">
                  <a:moveTo>
                    <a:pt x="1881301" y="110896"/>
                  </a:moveTo>
                  <a:lnTo>
                    <a:pt x="1872576" y="67729"/>
                  </a:lnTo>
                  <a:lnTo>
                    <a:pt x="1848815" y="32473"/>
                  </a:lnTo>
                  <a:lnTo>
                    <a:pt x="1813572" y="8712"/>
                  </a:lnTo>
                  <a:lnTo>
                    <a:pt x="1770405" y="0"/>
                  </a:lnTo>
                  <a:lnTo>
                    <a:pt x="1727238" y="8712"/>
                  </a:lnTo>
                  <a:lnTo>
                    <a:pt x="1691982" y="32473"/>
                  </a:lnTo>
                  <a:lnTo>
                    <a:pt x="1668221" y="67729"/>
                  </a:lnTo>
                  <a:lnTo>
                    <a:pt x="1659509" y="110896"/>
                  </a:lnTo>
                  <a:lnTo>
                    <a:pt x="1659509" y="473189"/>
                  </a:lnTo>
                  <a:lnTo>
                    <a:pt x="1668221" y="516356"/>
                  </a:lnTo>
                  <a:lnTo>
                    <a:pt x="1691982" y="551599"/>
                  </a:lnTo>
                  <a:lnTo>
                    <a:pt x="1727238" y="575360"/>
                  </a:lnTo>
                  <a:lnTo>
                    <a:pt x="1770405" y="584085"/>
                  </a:lnTo>
                  <a:lnTo>
                    <a:pt x="1813572" y="575360"/>
                  </a:lnTo>
                  <a:lnTo>
                    <a:pt x="1848815" y="551599"/>
                  </a:lnTo>
                  <a:lnTo>
                    <a:pt x="1872576" y="516356"/>
                  </a:lnTo>
                  <a:lnTo>
                    <a:pt x="1881301" y="473189"/>
                  </a:lnTo>
                  <a:lnTo>
                    <a:pt x="1881301" y="110896"/>
                  </a:lnTo>
                  <a:close/>
                </a:path>
                <a:path w="3632200" h="3550920">
                  <a:moveTo>
                    <a:pt x="1995258" y="1768081"/>
                  </a:moveTo>
                  <a:lnTo>
                    <a:pt x="1990686" y="1722894"/>
                  </a:lnTo>
                  <a:lnTo>
                    <a:pt x="1977580" y="1680794"/>
                  </a:lnTo>
                  <a:lnTo>
                    <a:pt x="1956866" y="1642668"/>
                  </a:lnTo>
                  <a:lnTo>
                    <a:pt x="1929434" y="1609432"/>
                  </a:lnTo>
                  <a:lnTo>
                    <a:pt x="1896198" y="1582000"/>
                  </a:lnTo>
                  <a:lnTo>
                    <a:pt x="1858073" y="1561287"/>
                  </a:lnTo>
                  <a:lnTo>
                    <a:pt x="1815973" y="1548193"/>
                  </a:lnTo>
                  <a:lnTo>
                    <a:pt x="1770799" y="1543621"/>
                  </a:lnTo>
                  <a:lnTo>
                    <a:pt x="1725422" y="1548193"/>
                  </a:lnTo>
                  <a:lnTo>
                    <a:pt x="1683169" y="1561287"/>
                  </a:lnTo>
                  <a:lnTo>
                    <a:pt x="1644942" y="1582000"/>
                  </a:lnTo>
                  <a:lnTo>
                    <a:pt x="1611642" y="1609432"/>
                  </a:lnTo>
                  <a:lnTo>
                    <a:pt x="1584159" y="1642668"/>
                  </a:lnTo>
                  <a:lnTo>
                    <a:pt x="1563420" y="1680794"/>
                  </a:lnTo>
                  <a:lnTo>
                    <a:pt x="1550314" y="1722894"/>
                  </a:lnTo>
                  <a:lnTo>
                    <a:pt x="1545755" y="1768081"/>
                  </a:lnTo>
                  <a:lnTo>
                    <a:pt x="1550314" y="1813255"/>
                  </a:lnTo>
                  <a:lnTo>
                    <a:pt x="1563420" y="1855343"/>
                  </a:lnTo>
                  <a:lnTo>
                    <a:pt x="1584159" y="1893443"/>
                  </a:lnTo>
                  <a:lnTo>
                    <a:pt x="1611642" y="1926640"/>
                  </a:lnTo>
                  <a:lnTo>
                    <a:pt x="1644942" y="1954047"/>
                  </a:lnTo>
                  <a:lnTo>
                    <a:pt x="1683169" y="1974748"/>
                  </a:lnTo>
                  <a:lnTo>
                    <a:pt x="1725422" y="1987829"/>
                  </a:lnTo>
                  <a:lnTo>
                    <a:pt x="1770799" y="1992388"/>
                  </a:lnTo>
                  <a:lnTo>
                    <a:pt x="1815973" y="1987829"/>
                  </a:lnTo>
                  <a:lnTo>
                    <a:pt x="1858073" y="1974748"/>
                  </a:lnTo>
                  <a:lnTo>
                    <a:pt x="1896198" y="1954047"/>
                  </a:lnTo>
                  <a:lnTo>
                    <a:pt x="1929434" y="1926640"/>
                  </a:lnTo>
                  <a:lnTo>
                    <a:pt x="1956866" y="1893443"/>
                  </a:lnTo>
                  <a:lnTo>
                    <a:pt x="1977580" y="1855343"/>
                  </a:lnTo>
                  <a:lnTo>
                    <a:pt x="1990686" y="1813255"/>
                  </a:lnTo>
                  <a:lnTo>
                    <a:pt x="1995258" y="1768081"/>
                  </a:lnTo>
                  <a:close/>
                </a:path>
                <a:path w="3632200" h="3550920">
                  <a:moveTo>
                    <a:pt x="2246236" y="3102114"/>
                  </a:moveTo>
                  <a:lnTo>
                    <a:pt x="1294587" y="3102114"/>
                  </a:lnTo>
                  <a:lnTo>
                    <a:pt x="1300924" y="3150463"/>
                  </a:lnTo>
                  <a:lnTo>
                    <a:pt x="1311986" y="3197174"/>
                  </a:lnTo>
                  <a:lnTo>
                    <a:pt x="1327505" y="3241992"/>
                  </a:lnTo>
                  <a:lnTo>
                    <a:pt x="1347228" y="3284664"/>
                  </a:lnTo>
                  <a:lnTo>
                    <a:pt x="1370914" y="3324936"/>
                  </a:lnTo>
                  <a:lnTo>
                    <a:pt x="1398308" y="3362579"/>
                  </a:lnTo>
                  <a:lnTo>
                    <a:pt x="1429156" y="3397313"/>
                  </a:lnTo>
                  <a:lnTo>
                    <a:pt x="1463205" y="3428898"/>
                  </a:lnTo>
                  <a:lnTo>
                    <a:pt x="1500200" y="3457079"/>
                  </a:lnTo>
                  <a:lnTo>
                    <a:pt x="1539900" y="3481628"/>
                  </a:lnTo>
                  <a:lnTo>
                    <a:pt x="1582051" y="3502266"/>
                  </a:lnTo>
                  <a:lnTo>
                    <a:pt x="1626400" y="3518763"/>
                  </a:lnTo>
                  <a:lnTo>
                    <a:pt x="1672691" y="3530854"/>
                  </a:lnTo>
                  <a:lnTo>
                    <a:pt x="1720684" y="3538283"/>
                  </a:lnTo>
                  <a:lnTo>
                    <a:pt x="1770113" y="3540823"/>
                  </a:lnTo>
                  <a:lnTo>
                    <a:pt x="1819706" y="3538283"/>
                  </a:lnTo>
                  <a:lnTo>
                    <a:pt x="1867827" y="3530854"/>
                  </a:lnTo>
                  <a:lnTo>
                    <a:pt x="1914220" y="3518763"/>
                  </a:lnTo>
                  <a:lnTo>
                    <a:pt x="1958657" y="3502266"/>
                  </a:lnTo>
                  <a:lnTo>
                    <a:pt x="2000859" y="3481628"/>
                  </a:lnTo>
                  <a:lnTo>
                    <a:pt x="2040610" y="3457079"/>
                  </a:lnTo>
                  <a:lnTo>
                    <a:pt x="2077643" y="3428898"/>
                  </a:lnTo>
                  <a:lnTo>
                    <a:pt x="2111705" y="3397313"/>
                  </a:lnTo>
                  <a:lnTo>
                    <a:pt x="2142553" y="3362579"/>
                  </a:lnTo>
                  <a:lnTo>
                    <a:pt x="2169947" y="3324936"/>
                  </a:lnTo>
                  <a:lnTo>
                    <a:pt x="2193620" y="3284664"/>
                  </a:lnTo>
                  <a:lnTo>
                    <a:pt x="2213343" y="3241992"/>
                  </a:lnTo>
                  <a:lnTo>
                    <a:pt x="2228850" y="3197174"/>
                  </a:lnTo>
                  <a:lnTo>
                    <a:pt x="2239899" y="3150463"/>
                  </a:lnTo>
                  <a:lnTo>
                    <a:pt x="2246236" y="3102114"/>
                  </a:lnTo>
                  <a:close/>
                </a:path>
                <a:path w="3632200" h="3550920">
                  <a:moveTo>
                    <a:pt x="2735021" y="1775561"/>
                  </a:moveTo>
                  <a:lnTo>
                    <a:pt x="2733840" y="1724761"/>
                  </a:lnTo>
                  <a:lnTo>
                    <a:pt x="2730322" y="1686661"/>
                  </a:lnTo>
                  <a:lnTo>
                    <a:pt x="2724531" y="1635861"/>
                  </a:lnTo>
                  <a:lnTo>
                    <a:pt x="2716504" y="1585061"/>
                  </a:lnTo>
                  <a:lnTo>
                    <a:pt x="2706332" y="1546961"/>
                  </a:lnTo>
                  <a:lnTo>
                    <a:pt x="2694038" y="1496161"/>
                  </a:lnTo>
                  <a:lnTo>
                    <a:pt x="2679687" y="1458061"/>
                  </a:lnTo>
                  <a:lnTo>
                    <a:pt x="2663355" y="1407261"/>
                  </a:lnTo>
                  <a:lnTo>
                    <a:pt x="2651163" y="1381861"/>
                  </a:lnTo>
                  <a:lnTo>
                    <a:pt x="2624886" y="1331061"/>
                  </a:lnTo>
                  <a:lnTo>
                    <a:pt x="2602877" y="1292961"/>
                  </a:lnTo>
                  <a:lnTo>
                    <a:pt x="2579090" y="1254861"/>
                  </a:lnTo>
                  <a:lnTo>
                    <a:pt x="2553589" y="1216761"/>
                  </a:lnTo>
                  <a:lnTo>
                    <a:pt x="2526411" y="1178661"/>
                  </a:lnTo>
                  <a:lnTo>
                    <a:pt x="2497632" y="1140561"/>
                  </a:lnTo>
                  <a:lnTo>
                    <a:pt x="2467292" y="1115161"/>
                  </a:lnTo>
                  <a:lnTo>
                    <a:pt x="2435453" y="1077061"/>
                  </a:lnTo>
                  <a:lnTo>
                    <a:pt x="2402167" y="1051661"/>
                  </a:lnTo>
                  <a:lnTo>
                    <a:pt x="2367508" y="1013561"/>
                  </a:lnTo>
                  <a:lnTo>
                    <a:pt x="2331504" y="988161"/>
                  </a:lnTo>
                  <a:lnTo>
                    <a:pt x="2331313" y="988034"/>
                  </a:lnTo>
                  <a:lnTo>
                    <a:pt x="2331313" y="1940661"/>
                  </a:lnTo>
                  <a:lnTo>
                    <a:pt x="2330907" y="1953361"/>
                  </a:lnTo>
                  <a:lnTo>
                    <a:pt x="2323871" y="1978761"/>
                  </a:lnTo>
                  <a:lnTo>
                    <a:pt x="2314625" y="2004161"/>
                  </a:lnTo>
                  <a:lnTo>
                    <a:pt x="2303348" y="2042261"/>
                  </a:lnTo>
                  <a:lnTo>
                    <a:pt x="2290241" y="2067661"/>
                  </a:lnTo>
                  <a:lnTo>
                    <a:pt x="2274735" y="2093061"/>
                  </a:lnTo>
                  <a:lnTo>
                    <a:pt x="2257768" y="2105761"/>
                  </a:lnTo>
                  <a:lnTo>
                    <a:pt x="2239111" y="2131161"/>
                  </a:lnTo>
                  <a:lnTo>
                    <a:pt x="2218525" y="2156561"/>
                  </a:lnTo>
                  <a:lnTo>
                    <a:pt x="2211362" y="2156561"/>
                  </a:lnTo>
                  <a:lnTo>
                    <a:pt x="2203183" y="2169261"/>
                  </a:lnTo>
                  <a:lnTo>
                    <a:pt x="2194610" y="2169261"/>
                  </a:lnTo>
                  <a:lnTo>
                    <a:pt x="2186292" y="2156561"/>
                  </a:lnTo>
                  <a:lnTo>
                    <a:pt x="2090775" y="2118461"/>
                  </a:lnTo>
                  <a:lnTo>
                    <a:pt x="2050884" y="2143861"/>
                  </a:lnTo>
                  <a:lnTo>
                    <a:pt x="2007755" y="2181961"/>
                  </a:lnTo>
                  <a:lnTo>
                    <a:pt x="1961730" y="2194661"/>
                  </a:lnTo>
                  <a:lnTo>
                    <a:pt x="1913191" y="2220061"/>
                  </a:lnTo>
                  <a:lnTo>
                    <a:pt x="1906384" y="2321661"/>
                  </a:lnTo>
                  <a:lnTo>
                    <a:pt x="1904707" y="2334361"/>
                  </a:lnTo>
                  <a:lnTo>
                    <a:pt x="1900605" y="2347061"/>
                  </a:lnTo>
                  <a:lnTo>
                    <a:pt x="1886724" y="2347061"/>
                  </a:lnTo>
                  <a:lnTo>
                    <a:pt x="1857794" y="2359761"/>
                  </a:lnTo>
                  <a:lnTo>
                    <a:pt x="1828761" y="2359761"/>
                  </a:lnTo>
                  <a:lnTo>
                    <a:pt x="1799717" y="2372461"/>
                  </a:lnTo>
                  <a:lnTo>
                    <a:pt x="1741360" y="2372461"/>
                  </a:lnTo>
                  <a:lnTo>
                    <a:pt x="1712315" y="2359761"/>
                  </a:lnTo>
                  <a:lnTo>
                    <a:pt x="1683372" y="2359761"/>
                  </a:lnTo>
                  <a:lnTo>
                    <a:pt x="1654276" y="2347061"/>
                  </a:lnTo>
                  <a:lnTo>
                    <a:pt x="1640395" y="2347061"/>
                  </a:lnTo>
                  <a:lnTo>
                    <a:pt x="1636293" y="2334361"/>
                  </a:lnTo>
                  <a:lnTo>
                    <a:pt x="1634604" y="2321661"/>
                  </a:lnTo>
                  <a:lnTo>
                    <a:pt x="1628406" y="2220061"/>
                  </a:lnTo>
                  <a:lnTo>
                    <a:pt x="1579765" y="2194661"/>
                  </a:lnTo>
                  <a:lnTo>
                    <a:pt x="1533550" y="2181961"/>
                  </a:lnTo>
                  <a:lnTo>
                    <a:pt x="1519097" y="2169261"/>
                  </a:lnTo>
                  <a:lnTo>
                    <a:pt x="1490205" y="2143861"/>
                  </a:lnTo>
                  <a:lnTo>
                    <a:pt x="1450225" y="2118461"/>
                  </a:lnTo>
                  <a:lnTo>
                    <a:pt x="1354709" y="2156561"/>
                  </a:lnTo>
                  <a:lnTo>
                    <a:pt x="1346466" y="2169261"/>
                  </a:lnTo>
                  <a:lnTo>
                    <a:pt x="1338033" y="2169261"/>
                  </a:lnTo>
                  <a:lnTo>
                    <a:pt x="1329880" y="2156561"/>
                  </a:lnTo>
                  <a:lnTo>
                    <a:pt x="1322476" y="2156561"/>
                  </a:lnTo>
                  <a:lnTo>
                    <a:pt x="1302143" y="2131161"/>
                  </a:lnTo>
                  <a:lnTo>
                    <a:pt x="1283449" y="2105761"/>
                  </a:lnTo>
                  <a:lnTo>
                    <a:pt x="1266355" y="2093061"/>
                  </a:lnTo>
                  <a:lnTo>
                    <a:pt x="1250759" y="2067661"/>
                  </a:lnTo>
                  <a:lnTo>
                    <a:pt x="1237640" y="2042261"/>
                  </a:lnTo>
                  <a:lnTo>
                    <a:pt x="1226375" y="2004161"/>
                  </a:lnTo>
                  <a:lnTo>
                    <a:pt x="1217129" y="1978761"/>
                  </a:lnTo>
                  <a:lnTo>
                    <a:pt x="1210094" y="1953361"/>
                  </a:lnTo>
                  <a:lnTo>
                    <a:pt x="1209687" y="1940661"/>
                  </a:lnTo>
                  <a:lnTo>
                    <a:pt x="1211808" y="1940661"/>
                  </a:lnTo>
                  <a:lnTo>
                    <a:pt x="1216190" y="1927961"/>
                  </a:lnTo>
                  <a:lnTo>
                    <a:pt x="1222514" y="1927961"/>
                  </a:lnTo>
                  <a:lnTo>
                    <a:pt x="1312418" y="1864461"/>
                  </a:lnTo>
                  <a:lnTo>
                    <a:pt x="1308366" y="1839061"/>
                  </a:lnTo>
                  <a:lnTo>
                    <a:pt x="1305509" y="1826361"/>
                  </a:lnTo>
                  <a:lnTo>
                    <a:pt x="1303807" y="1800961"/>
                  </a:lnTo>
                  <a:lnTo>
                    <a:pt x="1303870" y="1750161"/>
                  </a:lnTo>
                  <a:lnTo>
                    <a:pt x="1308735" y="1699361"/>
                  </a:lnTo>
                  <a:lnTo>
                    <a:pt x="1312862" y="1673961"/>
                  </a:lnTo>
                  <a:lnTo>
                    <a:pt x="1224140" y="1623161"/>
                  </a:lnTo>
                  <a:lnTo>
                    <a:pt x="1217587" y="1623161"/>
                  </a:lnTo>
                  <a:lnTo>
                    <a:pt x="1213269" y="1610461"/>
                  </a:lnTo>
                  <a:lnTo>
                    <a:pt x="1211287" y="1597761"/>
                  </a:lnTo>
                  <a:lnTo>
                    <a:pt x="1211719" y="1597761"/>
                  </a:lnTo>
                  <a:lnTo>
                    <a:pt x="1219365" y="1559661"/>
                  </a:lnTo>
                  <a:lnTo>
                    <a:pt x="1240434" y="1508861"/>
                  </a:lnTo>
                  <a:lnTo>
                    <a:pt x="1269098" y="1458061"/>
                  </a:lnTo>
                  <a:lnTo>
                    <a:pt x="1304683" y="1407261"/>
                  </a:lnTo>
                  <a:lnTo>
                    <a:pt x="1325283" y="1394561"/>
                  </a:lnTo>
                  <a:lnTo>
                    <a:pt x="1332687" y="1381861"/>
                  </a:lnTo>
                  <a:lnTo>
                    <a:pt x="1357515" y="1381861"/>
                  </a:lnTo>
                  <a:lnTo>
                    <a:pt x="1452587" y="1432661"/>
                  </a:lnTo>
                  <a:lnTo>
                    <a:pt x="1492377" y="1394561"/>
                  </a:lnTo>
                  <a:lnTo>
                    <a:pt x="1513776" y="1381861"/>
                  </a:lnTo>
                  <a:lnTo>
                    <a:pt x="1535176" y="1369161"/>
                  </a:lnTo>
                  <a:lnTo>
                    <a:pt x="1580642" y="1343761"/>
                  </a:lnTo>
                  <a:lnTo>
                    <a:pt x="1628406" y="1331061"/>
                  </a:lnTo>
                  <a:lnTo>
                    <a:pt x="1634604" y="1229461"/>
                  </a:lnTo>
                  <a:lnTo>
                    <a:pt x="1636293" y="1216761"/>
                  </a:lnTo>
                  <a:lnTo>
                    <a:pt x="1640395" y="1204061"/>
                  </a:lnTo>
                  <a:lnTo>
                    <a:pt x="1654276" y="1204061"/>
                  </a:lnTo>
                  <a:lnTo>
                    <a:pt x="1746681" y="1178661"/>
                  </a:lnTo>
                  <a:lnTo>
                    <a:pt x="1793887" y="1178661"/>
                  </a:lnTo>
                  <a:lnTo>
                    <a:pt x="1886724" y="1204061"/>
                  </a:lnTo>
                  <a:lnTo>
                    <a:pt x="1900605" y="1204061"/>
                  </a:lnTo>
                  <a:lnTo>
                    <a:pt x="1904707" y="1216761"/>
                  </a:lnTo>
                  <a:lnTo>
                    <a:pt x="1906384" y="1229461"/>
                  </a:lnTo>
                  <a:lnTo>
                    <a:pt x="1913191" y="1331061"/>
                  </a:lnTo>
                  <a:lnTo>
                    <a:pt x="1960613" y="1343761"/>
                  </a:lnTo>
                  <a:lnTo>
                    <a:pt x="2005901" y="1369161"/>
                  </a:lnTo>
                  <a:lnTo>
                    <a:pt x="2048624" y="1394561"/>
                  </a:lnTo>
                  <a:lnTo>
                    <a:pt x="2088400" y="1432661"/>
                  </a:lnTo>
                  <a:lnTo>
                    <a:pt x="2183485" y="1381861"/>
                  </a:lnTo>
                  <a:lnTo>
                    <a:pt x="2208314" y="1381861"/>
                  </a:lnTo>
                  <a:lnTo>
                    <a:pt x="2215718" y="1394561"/>
                  </a:lnTo>
                  <a:lnTo>
                    <a:pt x="2236317" y="1407261"/>
                  </a:lnTo>
                  <a:lnTo>
                    <a:pt x="2272157" y="1458061"/>
                  </a:lnTo>
                  <a:lnTo>
                    <a:pt x="2300808" y="1508861"/>
                  </a:lnTo>
                  <a:lnTo>
                    <a:pt x="2321636" y="1559661"/>
                  </a:lnTo>
                  <a:lnTo>
                    <a:pt x="2329281" y="1597761"/>
                  </a:lnTo>
                  <a:lnTo>
                    <a:pt x="2329700" y="1597761"/>
                  </a:lnTo>
                  <a:lnTo>
                    <a:pt x="2327719" y="1610461"/>
                  </a:lnTo>
                  <a:lnTo>
                    <a:pt x="2323414" y="1623161"/>
                  </a:lnTo>
                  <a:lnTo>
                    <a:pt x="2316861" y="1623161"/>
                  </a:lnTo>
                  <a:lnTo>
                    <a:pt x="2228138" y="1673961"/>
                  </a:lnTo>
                  <a:lnTo>
                    <a:pt x="2232253" y="1699361"/>
                  </a:lnTo>
                  <a:lnTo>
                    <a:pt x="2235276" y="1724761"/>
                  </a:lnTo>
                  <a:lnTo>
                    <a:pt x="2237117" y="1750161"/>
                  </a:lnTo>
                  <a:lnTo>
                    <a:pt x="2237752" y="1775561"/>
                  </a:lnTo>
                  <a:lnTo>
                    <a:pt x="2237219" y="1800961"/>
                  </a:lnTo>
                  <a:lnTo>
                    <a:pt x="2235555" y="1826361"/>
                  </a:lnTo>
                  <a:lnTo>
                    <a:pt x="2232698" y="1839061"/>
                  </a:lnTo>
                  <a:lnTo>
                    <a:pt x="2228583" y="1864461"/>
                  </a:lnTo>
                  <a:lnTo>
                    <a:pt x="2318486" y="1927961"/>
                  </a:lnTo>
                  <a:lnTo>
                    <a:pt x="2324811" y="1927961"/>
                  </a:lnTo>
                  <a:lnTo>
                    <a:pt x="2329192" y="1940661"/>
                  </a:lnTo>
                  <a:lnTo>
                    <a:pt x="2331313" y="1940661"/>
                  </a:lnTo>
                  <a:lnTo>
                    <a:pt x="2331313" y="988034"/>
                  </a:lnTo>
                  <a:lnTo>
                    <a:pt x="2294217" y="962761"/>
                  </a:lnTo>
                  <a:lnTo>
                    <a:pt x="2255723" y="937361"/>
                  </a:lnTo>
                  <a:lnTo>
                    <a:pt x="2216061" y="924661"/>
                  </a:lnTo>
                  <a:lnTo>
                    <a:pt x="2175281" y="899261"/>
                  </a:lnTo>
                  <a:lnTo>
                    <a:pt x="2133447" y="886561"/>
                  </a:lnTo>
                  <a:lnTo>
                    <a:pt x="2090610" y="861161"/>
                  </a:lnTo>
                  <a:lnTo>
                    <a:pt x="2002180" y="835761"/>
                  </a:lnTo>
                  <a:lnTo>
                    <a:pt x="1956676" y="835761"/>
                  </a:lnTo>
                  <a:lnTo>
                    <a:pt x="1910397" y="823061"/>
                  </a:lnTo>
                  <a:lnTo>
                    <a:pt x="1863407" y="823061"/>
                  </a:lnTo>
                  <a:lnTo>
                    <a:pt x="1815744" y="810361"/>
                  </a:lnTo>
                  <a:lnTo>
                    <a:pt x="1725701" y="810361"/>
                  </a:lnTo>
                  <a:lnTo>
                    <a:pt x="1678012" y="823061"/>
                  </a:lnTo>
                  <a:lnTo>
                    <a:pt x="1630984" y="823061"/>
                  </a:lnTo>
                  <a:lnTo>
                    <a:pt x="1584680" y="835761"/>
                  </a:lnTo>
                  <a:lnTo>
                    <a:pt x="1539163" y="835761"/>
                  </a:lnTo>
                  <a:lnTo>
                    <a:pt x="1450670" y="861161"/>
                  </a:lnTo>
                  <a:lnTo>
                    <a:pt x="1407820" y="886561"/>
                  </a:lnTo>
                  <a:lnTo>
                    <a:pt x="1365961" y="899261"/>
                  </a:lnTo>
                  <a:lnTo>
                    <a:pt x="1325168" y="924661"/>
                  </a:lnTo>
                  <a:lnTo>
                    <a:pt x="1285481" y="937361"/>
                  </a:lnTo>
                  <a:lnTo>
                    <a:pt x="1246962" y="962761"/>
                  </a:lnTo>
                  <a:lnTo>
                    <a:pt x="1209662" y="988161"/>
                  </a:lnTo>
                  <a:lnTo>
                    <a:pt x="1173645" y="1013561"/>
                  </a:lnTo>
                  <a:lnTo>
                    <a:pt x="1138961" y="1051661"/>
                  </a:lnTo>
                  <a:lnTo>
                    <a:pt x="1105662" y="1077061"/>
                  </a:lnTo>
                  <a:lnTo>
                    <a:pt x="1073810" y="1115161"/>
                  </a:lnTo>
                  <a:lnTo>
                    <a:pt x="1043470" y="1140561"/>
                  </a:lnTo>
                  <a:lnTo>
                    <a:pt x="1014666" y="1178661"/>
                  </a:lnTo>
                  <a:lnTo>
                    <a:pt x="987488" y="1216761"/>
                  </a:lnTo>
                  <a:lnTo>
                    <a:pt x="961961" y="1254861"/>
                  </a:lnTo>
                  <a:lnTo>
                    <a:pt x="938174" y="1292961"/>
                  </a:lnTo>
                  <a:lnTo>
                    <a:pt x="916152" y="1331061"/>
                  </a:lnTo>
                  <a:lnTo>
                    <a:pt x="895972" y="1369161"/>
                  </a:lnTo>
                  <a:lnTo>
                    <a:pt x="877671" y="1407261"/>
                  </a:lnTo>
                  <a:lnTo>
                    <a:pt x="861326" y="1458061"/>
                  </a:lnTo>
                  <a:lnTo>
                    <a:pt x="846975" y="1496161"/>
                  </a:lnTo>
                  <a:lnTo>
                    <a:pt x="834682" y="1546961"/>
                  </a:lnTo>
                  <a:lnTo>
                    <a:pt x="824496" y="1585061"/>
                  </a:lnTo>
                  <a:lnTo>
                    <a:pt x="816483" y="1635861"/>
                  </a:lnTo>
                  <a:lnTo>
                    <a:pt x="810679" y="1686661"/>
                  </a:lnTo>
                  <a:lnTo>
                    <a:pt x="807161" y="1724761"/>
                  </a:lnTo>
                  <a:lnTo>
                    <a:pt x="805980" y="1775561"/>
                  </a:lnTo>
                  <a:lnTo>
                    <a:pt x="807440" y="1826361"/>
                  </a:lnTo>
                  <a:lnTo>
                    <a:pt x="811784" y="1877161"/>
                  </a:lnTo>
                  <a:lnTo>
                    <a:pt x="818921" y="1940661"/>
                  </a:lnTo>
                  <a:lnTo>
                    <a:pt x="828776" y="1991461"/>
                  </a:lnTo>
                  <a:lnTo>
                    <a:pt x="841273" y="2042261"/>
                  </a:lnTo>
                  <a:lnTo>
                    <a:pt x="856348" y="2080361"/>
                  </a:lnTo>
                  <a:lnTo>
                    <a:pt x="873925" y="2131161"/>
                  </a:lnTo>
                  <a:lnTo>
                    <a:pt x="893902" y="2181961"/>
                  </a:lnTo>
                  <a:lnTo>
                    <a:pt x="916228" y="2220061"/>
                  </a:lnTo>
                  <a:lnTo>
                    <a:pt x="940828" y="2270861"/>
                  </a:lnTo>
                  <a:lnTo>
                    <a:pt x="967600" y="2308961"/>
                  </a:lnTo>
                  <a:lnTo>
                    <a:pt x="996492" y="2347061"/>
                  </a:lnTo>
                  <a:lnTo>
                    <a:pt x="1027417" y="2385161"/>
                  </a:lnTo>
                  <a:lnTo>
                    <a:pt x="1060310" y="2423261"/>
                  </a:lnTo>
                  <a:lnTo>
                    <a:pt x="1094511" y="2474061"/>
                  </a:lnTo>
                  <a:lnTo>
                    <a:pt x="1126286" y="2512161"/>
                  </a:lnTo>
                  <a:lnTo>
                    <a:pt x="1155509" y="2550261"/>
                  </a:lnTo>
                  <a:lnTo>
                    <a:pt x="1182116" y="2601061"/>
                  </a:lnTo>
                  <a:lnTo>
                    <a:pt x="1206004" y="2639161"/>
                  </a:lnTo>
                  <a:lnTo>
                    <a:pt x="1227086" y="2689961"/>
                  </a:lnTo>
                  <a:lnTo>
                    <a:pt x="1245273" y="2740761"/>
                  </a:lnTo>
                  <a:lnTo>
                    <a:pt x="1260462" y="2791561"/>
                  </a:lnTo>
                  <a:lnTo>
                    <a:pt x="1272578" y="2842361"/>
                  </a:lnTo>
                  <a:lnTo>
                    <a:pt x="1281518" y="2880461"/>
                  </a:lnTo>
                  <a:lnTo>
                    <a:pt x="2259190" y="2880461"/>
                  </a:lnTo>
                  <a:lnTo>
                    <a:pt x="2268169" y="2842361"/>
                  </a:lnTo>
                  <a:lnTo>
                    <a:pt x="2280310" y="2791561"/>
                  </a:lnTo>
                  <a:lnTo>
                    <a:pt x="2295525" y="2740761"/>
                  </a:lnTo>
                  <a:lnTo>
                    <a:pt x="2313711" y="2689961"/>
                  </a:lnTo>
                  <a:lnTo>
                    <a:pt x="2334806" y="2639161"/>
                  </a:lnTo>
                  <a:lnTo>
                    <a:pt x="2358694" y="2601061"/>
                  </a:lnTo>
                  <a:lnTo>
                    <a:pt x="2385276" y="2550261"/>
                  </a:lnTo>
                  <a:lnTo>
                    <a:pt x="2414486" y="2512161"/>
                  </a:lnTo>
                  <a:lnTo>
                    <a:pt x="2446223" y="2474061"/>
                  </a:lnTo>
                  <a:lnTo>
                    <a:pt x="2480399" y="2423261"/>
                  </a:lnTo>
                  <a:lnTo>
                    <a:pt x="2513342" y="2397861"/>
                  </a:lnTo>
                  <a:lnTo>
                    <a:pt x="2528824" y="2372461"/>
                  </a:lnTo>
                  <a:lnTo>
                    <a:pt x="2544318" y="2347061"/>
                  </a:lnTo>
                  <a:lnTo>
                    <a:pt x="2573248" y="2308961"/>
                  </a:lnTo>
                  <a:lnTo>
                    <a:pt x="2600058" y="2270861"/>
                  </a:lnTo>
                  <a:lnTo>
                    <a:pt x="2624683" y="2220061"/>
                  </a:lnTo>
                  <a:lnTo>
                    <a:pt x="2647035" y="2181961"/>
                  </a:lnTo>
                  <a:lnTo>
                    <a:pt x="2652026" y="2169261"/>
                  </a:lnTo>
                  <a:lnTo>
                    <a:pt x="2667038" y="2131161"/>
                  </a:lnTo>
                  <a:lnTo>
                    <a:pt x="2684615" y="2080361"/>
                  </a:lnTo>
                  <a:lnTo>
                    <a:pt x="2699702" y="2042261"/>
                  </a:lnTo>
                  <a:lnTo>
                    <a:pt x="2712212" y="1991461"/>
                  </a:lnTo>
                  <a:lnTo>
                    <a:pt x="2722080" y="1940661"/>
                  </a:lnTo>
                  <a:lnTo>
                    <a:pt x="2729217" y="1877161"/>
                  </a:lnTo>
                  <a:lnTo>
                    <a:pt x="2733560" y="1826361"/>
                  </a:lnTo>
                  <a:lnTo>
                    <a:pt x="2735021" y="1775561"/>
                  </a:lnTo>
                  <a:close/>
                </a:path>
                <a:path w="3632200" h="3550920">
                  <a:moveTo>
                    <a:pt x="3055607" y="594283"/>
                  </a:moveTo>
                  <a:lnTo>
                    <a:pt x="3047479" y="552564"/>
                  </a:lnTo>
                  <a:lnTo>
                    <a:pt x="3023120" y="515874"/>
                  </a:lnTo>
                  <a:lnTo>
                    <a:pt x="2986430" y="491515"/>
                  </a:lnTo>
                  <a:lnTo>
                    <a:pt x="2944698" y="483387"/>
                  </a:lnTo>
                  <a:lnTo>
                    <a:pt x="2902966" y="491502"/>
                  </a:lnTo>
                  <a:lnTo>
                    <a:pt x="2866288" y="515874"/>
                  </a:lnTo>
                  <a:lnTo>
                    <a:pt x="2610104" y="772058"/>
                  </a:lnTo>
                  <a:lnTo>
                    <a:pt x="2585745" y="808748"/>
                  </a:lnTo>
                  <a:lnTo>
                    <a:pt x="2577617" y="850468"/>
                  </a:lnTo>
                  <a:lnTo>
                    <a:pt x="2585745" y="892200"/>
                  </a:lnTo>
                  <a:lnTo>
                    <a:pt x="2610104" y="928890"/>
                  </a:lnTo>
                  <a:lnTo>
                    <a:pt x="2646781" y="953249"/>
                  </a:lnTo>
                  <a:lnTo>
                    <a:pt x="2688513" y="961364"/>
                  </a:lnTo>
                  <a:lnTo>
                    <a:pt x="2730246" y="953249"/>
                  </a:lnTo>
                  <a:lnTo>
                    <a:pt x="2766936" y="928890"/>
                  </a:lnTo>
                  <a:lnTo>
                    <a:pt x="3023120" y="672706"/>
                  </a:lnTo>
                  <a:lnTo>
                    <a:pt x="3047479" y="636016"/>
                  </a:lnTo>
                  <a:lnTo>
                    <a:pt x="3055607" y="594283"/>
                  </a:lnTo>
                  <a:close/>
                </a:path>
                <a:path w="3632200" h="3550920">
                  <a:moveTo>
                    <a:pt x="3410178" y="2645549"/>
                  </a:moveTo>
                  <a:lnTo>
                    <a:pt x="3405873" y="2597797"/>
                  </a:lnTo>
                  <a:lnTo>
                    <a:pt x="3393503" y="2552827"/>
                  </a:lnTo>
                  <a:lnTo>
                    <a:pt x="3373805" y="2511399"/>
                  </a:lnTo>
                  <a:lnTo>
                    <a:pt x="3347542" y="2474264"/>
                  </a:lnTo>
                  <a:lnTo>
                    <a:pt x="3315462" y="2442197"/>
                  </a:lnTo>
                  <a:lnTo>
                    <a:pt x="3278327" y="2415933"/>
                  </a:lnTo>
                  <a:lnTo>
                    <a:pt x="3236899" y="2396236"/>
                  </a:lnTo>
                  <a:lnTo>
                    <a:pt x="3191941" y="2383866"/>
                  </a:lnTo>
                  <a:lnTo>
                    <a:pt x="3144202" y="2379573"/>
                  </a:lnTo>
                  <a:lnTo>
                    <a:pt x="3096450" y="2383866"/>
                  </a:lnTo>
                  <a:lnTo>
                    <a:pt x="3051492" y="2396236"/>
                  </a:lnTo>
                  <a:lnTo>
                    <a:pt x="3010077" y="2415933"/>
                  </a:lnTo>
                  <a:lnTo>
                    <a:pt x="2972943" y="2442197"/>
                  </a:lnTo>
                  <a:lnTo>
                    <a:pt x="2940875" y="2474264"/>
                  </a:lnTo>
                  <a:lnTo>
                    <a:pt x="2914612" y="2511399"/>
                  </a:lnTo>
                  <a:lnTo>
                    <a:pt x="2894927" y="2552827"/>
                  </a:lnTo>
                  <a:lnTo>
                    <a:pt x="2882544" y="2597797"/>
                  </a:lnTo>
                  <a:lnTo>
                    <a:pt x="2878264" y="2645549"/>
                  </a:lnTo>
                  <a:lnTo>
                    <a:pt x="2882544" y="2693301"/>
                  </a:lnTo>
                  <a:lnTo>
                    <a:pt x="2894927" y="2738272"/>
                  </a:lnTo>
                  <a:lnTo>
                    <a:pt x="2914612" y="2779699"/>
                  </a:lnTo>
                  <a:lnTo>
                    <a:pt x="2940875" y="2816822"/>
                  </a:lnTo>
                  <a:lnTo>
                    <a:pt x="2972943" y="2848902"/>
                  </a:lnTo>
                  <a:lnTo>
                    <a:pt x="3010077" y="2875165"/>
                  </a:lnTo>
                  <a:lnTo>
                    <a:pt x="3051492" y="2894863"/>
                  </a:lnTo>
                  <a:lnTo>
                    <a:pt x="3096450" y="2907233"/>
                  </a:lnTo>
                  <a:lnTo>
                    <a:pt x="3144202" y="2911525"/>
                  </a:lnTo>
                  <a:lnTo>
                    <a:pt x="3191941" y="2907233"/>
                  </a:lnTo>
                  <a:lnTo>
                    <a:pt x="3236899" y="2894863"/>
                  </a:lnTo>
                  <a:lnTo>
                    <a:pt x="3278327" y="2875165"/>
                  </a:lnTo>
                  <a:lnTo>
                    <a:pt x="3315462" y="2848902"/>
                  </a:lnTo>
                  <a:lnTo>
                    <a:pt x="3347542" y="2816822"/>
                  </a:lnTo>
                  <a:lnTo>
                    <a:pt x="3373805" y="2779699"/>
                  </a:lnTo>
                  <a:lnTo>
                    <a:pt x="3393503" y="2738272"/>
                  </a:lnTo>
                  <a:lnTo>
                    <a:pt x="3405873" y="2693301"/>
                  </a:lnTo>
                  <a:lnTo>
                    <a:pt x="3410178" y="2645549"/>
                  </a:lnTo>
                  <a:close/>
                </a:path>
                <a:path w="3632200" h="3550920">
                  <a:moveTo>
                    <a:pt x="3540810" y="1638693"/>
                  </a:moveTo>
                  <a:lnTo>
                    <a:pt x="3532086" y="1595526"/>
                  </a:lnTo>
                  <a:lnTo>
                    <a:pt x="3508324" y="1560283"/>
                  </a:lnTo>
                  <a:lnTo>
                    <a:pt x="3473081" y="1536509"/>
                  </a:lnTo>
                  <a:lnTo>
                    <a:pt x="3429914" y="1527797"/>
                  </a:lnTo>
                  <a:lnTo>
                    <a:pt x="3067621" y="1527797"/>
                  </a:lnTo>
                  <a:lnTo>
                    <a:pt x="3024441" y="1536509"/>
                  </a:lnTo>
                  <a:lnTo>
                    <a:pt x="2989199" y="1560283"/>
                  </a:lnTo>
                  <a:lnTo>
                    <a:pt x="2965437" y="1595526"/>
                  </a:lnTo>
                  <a:lnTo>
                    <a:pt x="2956725" y="1638693"/>
                  </a:lnTo>
                  <a:lnTo>
                    <a:pt x="2965437" y="1681861"/>
                  </a:lnTo>
                  <a:lnTo>
                    <a:pt x="2989199" y="1717116"/>
                  </a:lnTo>
                  <a:lnTo>
                    <a:pt x="3024441" y="1740877"/>
                  </a:lnTo>
                  <a:lnTo>
                    <a:pt x="3067621" y="1749590"/>
                  </a:lnTo>
                  <a:lnTo>
                    <a:pt x="3429914" y="1749590"/>
                  </a:lnTo>
                  <a:lnTo>
                    <a:pt x="3473081" y="1740877"/>
                  </a:lnTo>
                  <a:lnTo>
                    <a:pt x="3508324" y="1717116"/>
                  </a:lnTo>
                  <a:lnTo>
                    <a:pt x="3532086" y="1681861"/>
                  </a:lnTo>
                  <a:lnTo>
                    <a:pt x="3540810" y="1638693"/>
                  </a:lnTo>
                  <a:close/>
                </a:path>
                <a:path w="3632200" h="3550920">
                  <a:moveTo>
                    <a:pt x="3631781" y="3213824"/>
                  </a:moveTo>
                  <a:lnTo>
                    <a:pt x="3626637" y="3164243"/>
                  </a:lnTo>
                  <a:lnTo>
                    <a:pt x="3611918" y="3118231"/>
                  </a:lnTo>
                  <a:lnTo>
                    <a:pt x="3588664" y="3076829"/>
                  </a:lnTo>
                  <a:lnTo>
                    <a:pt x="3557930" y="3041078"/>
                  </a:lnTo>
                  <a:lnTo>
                    <a:pt x="3520757" y="3012033"/>
                  </a:lnTo>
                  <a:lnTo>
                    <a:pt x="3478199" y="2990748"/>
                  </a:lnTo>
                  <a:lnTo>
                    <a:pt x="3431324" y="2978264"/>
                  </a:lnTo>
                  <a:lnTo>
                    <a:pt x="3423031" y="2978264"/>
                  </a:lnTo>
                  <a:lnTo>
                    <a:pt x="3383470" y="3007791"/>
                  </a:lnTo>
                  <a:lnTo>
                    <a:pt x="3340620" y="3032747"/>
                  </a:lnTo>
                  <a:lnTo>
                    <a:pt x="3294888" y="3052762"/>
                  </a:lnTo>
                  <a:lnTo>
                    <a:pt x="3246628" y="3067494"/>
                  </a:lnTo>
                  <a:lnTo>
                    <a:pt x="3196221" y="3076600"/>
                  </a:lnTo>
                  <a:lnTo>
                    <a:pt x="3144062" y="3079712"/>
                  </a:lnTo>
                  <a:lnTo>
                    <a:pt x="3091688" y="3076600"/>
                  </a:lnTo>
                  <a:lnTo>
                    <a:pt x="3041167" y="3067494"/>
                  </a:lnTo>
                  <a:lnTo>
                    <a:pt x="2992869" y="3052762"/>
                  </a:lnTo>
                  <a:lnTo>
                    <a:pt x="2947174" y="3032747"/>
                  </a:lnTo>
                  <a:lnTo>
                    <a:pt x="2904452" y="3007791"/>
                  </a:lnTo>
                  <a:lnTo>
                    <a:pt x="2865094" y="2978264"/>
                  </a:lnTo>
                  <a:lnTo>
                    <a:pt x="2856801" y="2978264"/>
                  </a:lnTo>
                  <a:lnTo>
                    <a:pt x="2810243" y="2990748"/>
                  </a:lnTo>
                  <a:lnTo>
                    <a:pt x="2767888" y="3012033"/>
                  </a:lnTo>
                  <a:lnTo>
                    <a:pt x="2730792" y="3041078"/>
                  </a:lnTo>
                  <a:lnTo>
                    <a:pt x="2700070" y="3076829"/>
                  </a:lnTo>
                  <a:lnTo>
                    <a:pt x="2676766" y="3118231"/>
                  </a:lnTo>
                  <a:lnTo>
                    <a:pt x="2661996" y="3164243"/>
                  </a:lnTo>
                  <a:lnTo>
                    <a:pt x="2656840" y="3213824"/>
                  </a:lnTo>
                  <a:lnTo>
                    <a:pt x="2656840" y="3517176"/>
                  </a:lnTo>
                  <a:lnTo>
                    <a:pt x="2659418" y="3530460"/>
                  </a:lnTo>
                  <a:lnTo>
                    <a:pt x="2666530" y="3541141"/>
                  </a:lnTo>
                  <a:lnTo>
                    <a:pt x="2677210" y="3548253"/>
                  </a:lnTo>
                  <a:lnTo>
                    <a:pt x="2690495" y="3550831"/>
                  </a:lnTo>
                  <a:lnTo>
                    <a:pt x="3597630" y="3550831"/>
                  </a:lnTo>
                  <a:lnTo>
                    <a:pt x="3610787" y="3548253"/>
                  </a:lnTo>
                  <a:lnTo>
                    <a:pt x="3621659" y="3541141"/>
                  </a:lnTo>
                  <a:lnTo>
                    <a:pt x="3629050" y="3530460"/>
                  </a:lnTo>
                  <a:lnTo>
                    <a:pt x="3631781" y="3517176"/>
                  </a:lnTo>
                  <a:lnTo>
                    <a:pt x="3631781" y="3213824"/>
                  </a:lnTo>
                  <a:close/>
                </a:path>
              </a:pathLst>
            </a:custGeom>
            <a:solidFill>
              <a:srgbClr val="F8B3BF"/>
            </a:solidFill>
          </p:spPr>
          <p:txBody>
            <a:bodyPr wrap="square" lIns="0" tIns="0" rIns="0" bIns="0" rtlCol="0"/>
            <a:lstStyle/>
            <a:p>
              <a:endParaRPr/>
            </a:p>
          </p:txBody>
        </p:sp>
      </p:grpSp>
      <p:sp>
        <p:nvSpPr>
          <p:cNvPr id="5" name="object 5" descr="$PPTXTitle"/>
          <p:cNvSpPr txBox="1">
            <a:spLocks noGrp="1"/>
          </p:cNvSpPr>
          <p:nvPr>
            <p:ph type="subTitle" idx="4"/>
          </p:nvPr>
        </p:nvSpPr>
        <p:spPr>
          <a:xfrm>
            <a:off x="511967" y="3797751"/>
            <a:ext cx="4269740" cy="1316386"/>
          </a:xfrm>
          <a:prstGeom prst="rect">
            <a:avLst/>
          </a:prstGeom>
        </p:spPr>
        <p:txBody>
          <a:bodyPr vert="horz" wrap="square" lIns="0" tIns="84455" rIns="0" bIns="0" rtlCol="0">
            <a:spAutoFit/>
          </a:bodyPr>
          <a:lstStyle/>
          <a:p>
            <a:pPr marL="0" indent="0">
              <a:lnSpc>
                <a:spcPct val="100000"/>
              </a:lnSpc>
              <a:spcBef>
                <a:spcPts val="665"/>
              </a:spcBef>
              <a:buNone/>
            </a:pPr>
            <a:r>
              <a:rPr lang="en-IE" sz="4000" b="1" spc="165" dirty="0">
                <a:solidFill>
                  <a:srgbClr val="FFFFFF"/>
                </a:solidFill>
                <a:latin typeface="Arial"/>
                <a:cs typeface="Arial"/>
              </a:rPr>
              <a:t>Leading practice</a:t>
            </a:r>
            <a:endParaRPr sz="4000" dirty="0">
              <a:latin typeface="Arial"/>
              <a:cs typeface="Arial"/>
            </a:endParaRPr>
          </a:p>
        </p:txBody>
      </p:sp>
      <p:pic>
        <p:nvPicPr>
          <p:cNvPr id="6" name="object 6"/>
          <p:cNvPicPr/>
          <p:nvPr/>
        </p:nvPicPr>
        <p:blipFill>
          <a:blip r:embed="rId2" cstate="print"/>
          <a:stretch>
            <a:fillRect/>
          </a:stretch>
        </p:blipFill>
        <p:spPr>
          <a:xfrm>
            <a:off x="1239329" y="6471742"/>
            <a:ext cx="724650" cy="73078"/>
          </a:xfrm>
          <a:prstGeom prst="rect">
            <a:avLst/>
          </a:prstGeom>
        </p:spPr>
      </p:pic>
      <p:pic>
        <p:nvPicPr>
          <p:cNvPr id="7" name="object 7"/>
          <p:cNvPicPr/>
          <p:nvPr/>
        </p:nvPicPr>
        <p:blipFill>
          <a:blip r:embed="rId3" cstate="print"/>
          <a:stretch>
            <a:fillRect/>
          </a:stretch>
        </p:blipFill>
        <p:spPr>
          <a:xfrm>
            <a:off x="793316" y="5772995"/>
            <a:ext cx="1049070" cy="428635"/>
          </a:xfrm>
          <a:prstGeom prst="rect">
            <a:avLst/>
          </a:prstGeom>
        </p:spPr>
      </p:pic>
      <p:sp>
        <p:nvSpPr>
          <p:cNvPr id="8" name="object 8"/>
          <p:cNvSpPr/>
          <p:nvPr/>
        </p:nvSpPr>
        <p:spPr>
          <a:xfrm>
            <a:off x="1238021" y="6252946"/>
            <a:ext cx="725170" cy="3810"/>
          </a:xfrm>
          <a:custGeom>
            <a:avLst/>
            <a:gdLst/>
            <a:ahLst/>
            <a:cxnLst/>
            <a:rect l="l" t="t" r="r" b="b"/>
            <a:pathLst>
              <a:path w="725169" h="3810">
                <a:moveTo>
                  <a:pt x="724992" y="0"/>
                </a:moveTo>
                <a:lnTo>
                  <a:pt x="0" y="0"/>
                </a:lnTo>
                <a:lnTo>
                  <a:pt x="0" y="3187"/>
                </a:lnTo>
                <a:lnTo>
                  <a:pt x="724992" y="3187"/>
                </a:lnTo>
                <a:lnTo>
                  <a:pt x="724992" y="0"/>
                </a:lnTo>
                <a:close/>
              </a:path>
            </a:pathLst>
          </a:custGeom>
          <a:solidFill>
            <a:srgbClr val="FFFFFF"/>
          </a:solidFill>
        </p:spPr>
        <p:txBody>
          <a:bodyPr wrap="square" lIns="0" tIns="0" rIns="0" bIns="0" rtlCol="0"/>
          <a:lstStyle/>
          <a:p>
            <a:endParaRPr/>
          </a:p>
        </p:txBody>
      </p:sp>
      <p:grpSp>
        <p:nvGrpSpPr>
          <p:cNvPr id="9" name="object 9"/>
          <p:cNvGrpSpPr/>
          <p:nvPr/>
        </p:nvGrpSpPr>
        <p:grpSpPr>
          <a:xfrm>
            <a:off x="1237551" y="6302100"/>
            <a:ext cx="726440" cy="120014"/>
            <a:chOff x="1237551" y="6302100"/>
            <a:chExt cx="726440" cy="120014"/>
          </a:xfrm>
        </p:grpSpPr>
        <p:pic>
          <p:nvPicPr>
            <p:cNvPr id="10" name="object 10"/>
            <p:cNvPicPr/>
            <p:nvPr/>
          </p:nvPicPr>
          <p:blipFill>
            <a:blip r:embed="rId4" cstate="print"/>
            <a:stretch>
              <a:fillRect/>
            </a:stretch>
          </p:blipFill>
          <p:spPr>
            <a:xfrm>
              <a:off x="1238515" y="6302100"/>
              <a:ext cx="724498" cy="73925"/>
            </a:xfrm>
            <a:prstGeom prst="rect">
              <a:avLst/>
            </a:prstGeom>
          </p:spPr>
        </p:pic>
        <p:sp>
          <p:nvSpPr>
            <p:cNvPr id="11" name="object 11"/>
            <p:cNvSpPr/>
            <p:nvPr/>
          </p:nvSpPr>
          <p:spPr>
            <a:xfrm>
              <a:off x="1237551" y="6418376"/>
              <a:ext cx="726440" cy="3810"/>
            </a:xfrm>
            <a:custGeom>
              <a:avLst/>
              <a:gdLst/>
              <a:ahLst/>
              <a:cxnLst/>
              <a:rect l="l" t="t" r="r" b="b"/>
              <a:pathLst>
                <a:path w="726439" h="3810">
                  <a:moveTo>
                    <a:pt x="726439" y="0"/>
                  </a:moveTo>
                  <a:lnTo>
                    <a:pt x="0" y="0"/>
                  </a:lnTo>
                  <a:lnTo>
                    <a:pt x="0" y="3187"/>
                  </a:lnTo>
                  <a:lnTo>
                    <a:pt x="726439" y="3187"/>
                  </a:lnTo>
                  <a:lnTo>
                    <a:pt x="726439" y="0"/>
                  </a:lnTo>
                  <a:close/>
                </a:path>
              </a:pathLst>
            </a:custGeom>
            <a:solidFill>
              <a:srgbClr val="FFFFFF"/>
            </a:solidFill>
          </p:spPr>
          <p:txBody>
            <a:bodyPr wrap="square" lIns="0" tIns="0" rIns="0" bIns="0" rtlCol="0"/>
            <a:lstStyle/>
            <a:p>
              <a:endParaRPr/>
            </a:p>
          </p:txBody>
        </p:sp>
      </p:grpSp>
      <p:pic>
        <p:nvPicPr>
          <p:cNvPr id="12" name="object 12"/>
          <p:cNvPicPr/>
          <p:nvPr/>
        </p:nvPicPr>
        <p:blipFill>
          <a:blip r:embed="rId5" cstate="print"/>
          <a:stretch>
            <a:fillRect/>
          </a:stretch>
        </p:blipFill>
        <p:spPr>
          <a:xfrm>
            <a:off x="2191887" y="5843959"/>
            <a:ext cx="583316" cy="629890"/>
          </a:xfrm>
          <a:prstGeom prst="rect">
            <a:avLst/>
          </a:prstGeom>
        </p:spPr>
      </p:pic>
      <p:sp>
        <p:nvSpPr>
          <p:cNvPr id="17" name="object 17"/>
          <p:cNvSpPr/>
          <p:nvPr/>
        </p:nvSpPr>
        <p:spPr>
          <a:xfrm>
            <a:off x="542166" y="2662194"/>
            <a:ext cx="2962275" cy="246379"/>
          </a:xfrm>
          <a:custGeom>
            <a:avLst/>
            <a:gdLst/>
            <a:ahLst/>
            <a:cxnLst/>
            <a:rect l="l" t="t" r="r" b="b"/>
            <a:pathLst>
              <a:path w="2962275" h="246380">
                <a:moveTo>
                  <a:pt x="23444" y="0"/>
                </a:moveTo>
                <a:lnTo>
                  <a:pt x="14208" y="1759"/>
                </a:lnTo>
                <a:lnTo>
                  <a:pt x="6769" y="6645"/>
                </a:lnTo>
                <a:lnTo>
                  <a:pt x="1805" y="14069"/>
                </a:lnTo>
                <a:lnTo>
                  <a:pt x="0" y="23444"/>
                </a:lnTo>
                <a:lnTo>
                  <a:pt x="1805" y="32679"/>
                </a:lnTo>
                <a:lnTo>
                  <a:pt x="6769" y="40119"/>
                </a:lnTo>
                <a:lnTo>
                  <a:pt x="14208" y="45082"/>
                </a:lnTo>
                <a:lnTo>
                  <a:pt x="23444" y="46888"/>
                </a:lnTo>
                <a:lnTo>
                  <a:pt x="32870" y="45082"/>
                </a:lnTo>
                <a:lnTo>
                  <a:pt x="40408" y="40119"/>
                </a:lnTo>
                <a:lnTo>
                  <a:pt x="45407" y="32679"/>
                </a:lnTo>
                <a:lnTo>
                  <a:pt x="47218" y="23444"/>
                </a:lnTo>
                <a:lnTo>
                  <a:pt x="45407" y="14069"/>
                </a:lnTo>
                <a:lnTo>
                  <a:pt x="40408" y="6645"/>
                </a:lnTo>
                <a:lnTo>
                  <a:pt x="32870" y="1759"/>
                </a:lnTo>
                <a:lnTo>
                  <a:pt x="23444" y="0"/>
                </a:lnTo>
                <a:close/>
              </a:path>
              <a:path w="2962275" h="246380">
                <a:moveTo>
                  <a:pt x="41935" y="73964"/>
                </a:moveTo>
                <a:lnTo>
                  <a:pt x="4953" y="73964"/>
                </a:lnTo>
                <a:lnTo>
                  <a:pt x="4953" y="242366"/>
                </a:lnTo>
                <a:lnTo>
                  <a:pt x="41935" y="242366"/>
                </a:lnTo>
                <a:lnTo>
                  <a:pt x="41935" y="73964"/>
                </a:lnTo>
                <a:close/>
              </a:path>
              <a:path w="2962275" h="246380">
                <a:moveTo>
                  <a:pt x="123494" y="73964"/>
                </a:moveTo>
                <a:lnTo>
                  <a:pt x="86512" y="73964"/>
                </a:lnTo>
                <a:lnTo>
                  <a:pt x="86512" y="242366"/>
                </a:lnTo>
                <a:lnTo>
                  <a:pt x="123494" y="242366"/>
                </a:lnTo>
                <a:lnTo>
                  <a:pt x="123613" y="148590"/>
                </a:lnTo>
                <a:lnTo>
                  <a:pt x="126698" y="131435"/>
                </a:lnTo>
                <a:lnTo>
                  <a:pt x="135753" y="117675"/>
                </a:lnTo>
                <a:lnTo>
                  <a:pt x="149823" y="108806"/>
                </a:lnTo>
                <a:lnTo>
                  <a:pt x="168071" y="105664"/>
                </a:lnTo>
                <a:lnTo>
                  <a:pt x="239930" y="105664"/>
                </a:lnTo>
                <a:lnTo>
                  <a:pt x="233300" y="95427"/>
                </a:lnTo>
                <a:lnTo>
                  <a:pt x="123494" y="95427"/>
                </a:lnTo>
                <a:lnTo>
                  <a:pt x="123494" y="73964"/>
                </a:lnTo>
                <a:close/>
              </a:path>
              <a:path w="2962275" h="246380">
                <a:moveTo>
                  <a:pt x="239930" y="105664"/>
                </a:moveTo>
                <a:lnTo>
                  <a:pt x="168071" y="105664"/>
                </a:lnTo>
                <a:lnTo>
                  <a:pt x="185668" y="108806"/>
                </a:lnTo>
                <a:lnTo>
                  <a:pt x="185436" y="108806"/>
                </a:lnTo>
                <a:lnTo>
                  <a:pt x="198574" y="117468"/>
                </a:lnTo>
                <a:lnTo>
                  <a:pt x="207030" y="131017"/>
                </a:lnTo>
                <a:lnTo>
                  <a:pt x="210007" y="148590"/>
                </a:lnTo>
                <a:lnTo>
                  <a:pt x="210007" y="242366"/>
                </a:lnTo>
                <a:lnTo>
                  <a:pt x="246989" y="242366"/>
                </a:lnTo>
                <a:lnTo>
                  <a:pt x="246989" y="136372"/>
                </a:lnTo>
                <a:lnTo>
                  <a:pt x="242186" y="109146"/>
                </a:lnTo>
                <a:lnTo>
                  <a:pt x="239930" y="105664"/>
                </a:lnTo>
                <a:close/>
              </a:path>
              <a:path w="2962275" h="246380">
                <a:moveTo>
                  <a:pt x="180289" y="70002"/>
                </a:moveTo>
                <a:lnTo>
                  <a:pt x="163289" y="71653"/>
                </a:lnTo>
                <a:lnTo>
                  <a:pt x="148053" y="76523"/>
                </a:lnTo>
                <a:lnTo>
                  <a:pt x="134737" y="84489"/>
                </a:lnTo>
                <a:lnTo>
                  <a:pt x="123494" y="95427"/>
                </a:lnTo>
                <a:lnTo>
                  <a:pt x="233300" y="95427"/>
                </a:lnTo>
                <a:lnTo>
                  <a:pt x="228622" y="88204"/>
                </a:lnTo>
                <a:lnTo>
                  <a:pt x="207566" y="74754"/>
                </a:lnTo>
                <a:lnTo>
                  <a:pt x="180289" y="70002"/>
                </a:lnTo>
                <a:close/>
              </a:path>
              <a:path w="2962275" h="246380">
                <a:moveTo>
                  <a:pt x="409105" y="14528"/>
                </a:moveTo>
                <a:lnTo>
                  <a:pt x="369150" y="14528"/>
                </a:lnTo>
                <a:lnTo>
                  <a:pt x="369150" y="242366"/>
                </a:lnTo>
                <a:lnTo>
                  <a:pt x="408444" y="242366"/>
                </a:lnTo>
                <a:lnTo>
                  <a:pt x="408444" y="81229"/>
                </a:lnTo>
                <a:lnTo>
                  <a:pt x="456260" y="81229"/>
                </a:lnTo>
                <a:lnTo>
                  <a:pt x="409105" y="14528"/>
                </a:lnTo>
                <a:close/>
              </a:path>
              <a:path w="2962275" h="246380">
                <a:moveTo>
                  <a:pt x="456260" y="81229"/>
                </a:moveTo>
                <a:lnTo>
                  <a:pt x="408444" y="81229"/>
                </a:lnTo>
                <a:lnTo>
                  <a:pt x="522363" y="242366"/>
                </a:lnTo>
                <a:lnTo>
                  <a:pt x="562317" y="242366"/>
                </a:lnTo>
                <a:lnTo>
                  <a:pt x="562317" y="175666"/>
                </a:lnTo>
                <a:lnTo>
                  <a:pt x="523024" y="175666"/>
                </a:lnTo>
                <a:lnTo>
                  <a:pt x="456260" y="81229"/>
                </a:lnTo>
                <a:close/>
              </a:path>
              <a:path w="2962275" h="246380">
                <a:moveTo>
                  <a:pt x="562317" y="14528"/>
                </a:moveTo>
                <a:lnTo>
                  <a:pt x="523024" y="14528"/>
                </a:lnTo>
                <a:lnTo>
                  <a:pt x="523024" y="175666"/>
                </a:lnTo>
                <a:lnTo>
                  <a:pt x="562317" y="175666"/>
                </a:lnTo>
                <a:lnTo>
                  <a:pt x="562317" y="14528"/>
                </a:lnTo>
                <a:close/>
              </a:path>
              <a:path w="2962275" h="246380">
                <a:moveTo>
                  <a:pt x="688784" y="70002"/>
                </a:moveTo>
                <a:lnTo>
                  <a:pt x="652968" y="76719"/>
                </a:lnTo>
                <a:lnTo>
                  <a:pt x="624395" y="95262"/>
                </a:lnTo>
                <a:lnTo>
                  <a:pt x="605481" y="123216"/>
                </a:lnTo>
                <a:lnTo>
                  <a:pt x="598639" y="158165"/>
                </a:lnTo>
                <a:lnTo>
                  <a:pt x="605481" y="193115"/>
                </a:lnTo>
                <a:lnTo>
                  <a:pt x="624395" y="221068"/>
                </a:lnTo>
                <a:lnTo>
                  <a:pt x="652968" y="239611"/>
                </a:lnTo>
                <a:lnTo>
                  <a:pt x="688784" y="246329"/>
                </a:lnTo>
                <a:lnTo>
                  <a:pt x="724461" y="239611"/>
                </a:lnTo>
                <a:lnTo>
                  <a:pt x="753049" y="221068"/>
                </a:lnTo>
                <a:lnTo>
                  <a:pt x="760116" y="210667"/>
                </a:lnTo>
                <a:lnTo>
                  <a:pt x="688784" y="210667"/>
                </a:lnTo>
                <a:lnTo>
                  <a:pt x="668095" y="206643"/>
                </a:lnTo>
                <a:lnTo>
                  <a:pt x="651554" y="195560"/>
                </a:lnTo>
                <a:lnTo>
                  <a:pt x="640585" y="178906"/>
                </a:lnTo>
                <a:lnTo>
                  <a:pt x="636612" y="158165"/>
                </a:lnTo>
                <a:lnTo>
                  <a:pt x="640585" y="137425"/>
                </a:lnTo>
                <a:lnTo>
                  <a:pt x="651554" y="120770"/>
                </a:lnTo>
                <a:lnTo>
                  <a:pt x="668095" y="109688"/>
                </a:lnTo>
                <a:lnTo>
                  <a:pt x="688784" y="105664"/>
                </a:lnTo>
                <a:lnTo>
                  <a:pt x="760116" y="105664"/>
                </a:lnTo>
                <a:lnTo>
                  <a:pt x="753049" y="95262"/>
                </a:lnTo>
                <a:lnTo>
                  <a:pt x="724461" y="76719"/>
                </a:lnTo>
                <a:lnTo>
                  <a:pt x="688784" y="70002"/>
                </a:lnTo>
                <a:close/>
              </a:path>
              <a:path w="2962275" h="246380">
                <a:moveTo>
                  <a:pt x="760116" y="105664"/>
                </a:moveTo>
                <a:lnTo>
                  <a:pt x="688784" y="105664"/>
                </a:lnTo>
                <a:lnTo>
                  <a:pt x="709422" y="109688"/>
                </a:lnTo>
                <a:lnTo>
                  <a:pt x="725849" y="120770"/>
                </a:lnTo>
                <a:lnTo>
                  <a:pt x="736704" y="137425"/>
                </a:lnTo>
                <a:lnTo>
                  <a:pt x="740625" y="158165"/>
                </a:lnTo>
                <a:lnTo>
                  <a:pt x="736704" y="178906"/>
                </a:lnTo>
                <a:lnTo>
                  <a:pt x="725849" y="195560"/>
                </a:lnTo>
                <a:lnTo>
                  <a:pt x="709422" y="206643"/>
                </a:lnTo>
                <a:lnTo>
                  <a:pt x="688784" y="210667"/>
                </a:lnTo>
                <a:lnTo>
                  <a:pt x="760116" y="210667"/>
                </a:lnTo>
                <a:lnTo>
                  <a:pt x="772041" y="193115"/>
                </a:lnTo>
                <a:lnTo>
                  <a:pt x="778929" y="158165"/>
                </a:lnTo>
                <a:lnTo>
                  <a:pt x="772041" y="123216"/>
                </a:lnTo>
                <a:lnTo>
                  <a:pt x="760116" y="105664"/>
                </a:lnTo>
                <a:close/>
              </a:path>
              <a:path w="2962275" h="246380">
                <a:moveTo>
                  <a:pt x="849261" y="73964"/>
                </a:moveTo>
                <a:lnTo>
                  <a:pt x="812279" y="73964"/>
                </a:lnTo>
                <a:lnTo>
                  <a:pt x="812279" y="242366"/>
                </a:lnTo>
                <a:lnTo>
                  <a:pt x="849261" y="242366"/>
                </a:lnTo>
                <a:lnTo>
                  <a:pt x="849261" y="160477"/>
                </a:lnTo>
                <a:lnTo>
                  <a:pt x="853069" y="139385"/>
                </a:lnTo>
                <a:lnTo>
                  <a:pt x="864120" y="123247"/>
                </a:lnTo>
                <a:lnTo>
                  <a:pt x="881858" y="112928"/>
                </a:lnTo>
                <a:lnTo>
                  <a:pt x="905725" y="109296"/>
                </a:lnTo>
                <a:lnTo>
                  <a:pt x="911669" y="109296"/>
                </a:lnTo>
                <a:lnTo>
                  <a:pt x="911669" y="102031"/>
                </a:lnTo>
                <a:lnTo>
                  <a:pt x="849261" y="102031"/>
                </a:lnTo>
                <a:lnTo>
                  <a:pt x="849261" y="73964"/>
                </a:lnTo>
                <a:close/>
              </a:path>
              <a:path w="2962275" h="246380">
                <a:moveTo>
                  <a:pt x="911669" y="71323"/>
                </a:moveTo>
                <a:lnTo>
                  <a:pt x="905725" y="71323"/>
                </a:lnTo>
                <a:lnTo>
                  <a:pt x="888730" y="73428"/>
                </a:lnTo>
                <a:lnTo>
                  <a:pt x="873531" y="79495"/>
                </a:lnTo>
                <a:lnTo>
                  <a:pt x="860313" y="89154"/>
                </a:lnTo>
                <a:lnTo>
                  <a:pt x="849261" y="102031"/>
                </a:lnTo>
                <a:lnTo>
                  <a:pt x="911669" y="102031"/>
                </a:lnTo>
                <a:lnTo>
                  <a:pt x="911669" y="71323"/>
                </a:lnTo>
                <a:close/>
              </a:path>
              <a:path w="2962275" h="246380">
                <a:moveTo>
                  <a:pt x="996200" y="107645"/>
                </a:moveTo>
                <a:lnTo>
                  <a:pt x="959218" y="107645"/>
                </a:lnTo>
                <a:lnTo>
                  <a:pt x="959218" y="190525"/>
                </a:lnTo>
                <a:lnTo>
                  <a:pt x="962886" y="212695"/>
                </a:lnTo>
                <a:lnTo>
                  <a:pt x="973705" y="228952"/>
                </a:lnTo>
                <a:lnTo>
                  <a:pt x="991397" y="238956"/>
                </a:lnTo>
                <a:lnTo>
                  <a:pt x="1015682" y="242366"/>
                </a:lnTo>
                <a:lnTo>
                  <a:pt x="1037805" y="242366"/>
                </a:lnTo>
                <a:lnTo>
                  <a:pt x="1037805" y="208356"/>
                </a:lnTo>
                <a:lnTo>
                  <a:pt x="1020965" y="208356"/>
                </a:lnTo>
                <a:lnTo>
                  <a:pt x="1010548" y="206730"/>
                </a:lnTo>
                <a:lnTo>
                  <a:pt x="1002763" y="202041"/>
                </a:lnTo>
                <a:lnTo>
                  <a:pt x="997887" y="194565"/>
                </a:lnTo>
                <a:lnTo>
                  <a:pt x="996200" y="184581"/>
                </a:lnTo>
                <a:lnTo>
                  <a:pt x="996200" y="107645"/>
                </a:lnTo>
                <a:close/>
              </a:path>
              <a:path w="2962275" h="246380">
                <a:moveTo>
                  <a:pt x="1037805" y="73964"/>
                </a:moveTo>
                <a:lnTo>
                  <a:pt x="930821" y="73964"/>
                </a:lnTo>
                <a:lnTo>
                  <a:pt x="930821" y="107645"/>
                </a:lnTo>
                <a:lnTo>
                  <a:pt x="1037805" y="107645"/>
                </a:lnTo>
                <a:lnTo>
                  <a:pt x="1037805" y="73964"/>
                </a:lnTo>
                <a:close/>
              </a:path>
              <a:path w="2962275" h="246380">
                <a:moveTo>
                  <a:pt x="996200" y="28397"/>
                </a:moveTo>
                <a:lnTo>
                  <a:pt x="961199" y="28397"/>
                </a:lnTo>
                <a:lnTo>
                  <a:pt x="961199" y="69342"/>
                </a:lnTo>
                <a:lnTo>
                  <a:pt x="956576" y="73964"/>
                </a:lnTo>
                <a:lnTo>
                  <a:pt x="996200" y="73964"/>
                </a:lnTo>
                <a:lnTo>
                  <a:pt x="996200" y="28397"/>
                </a:lnTo>
                <a:close/>
              </a:path>
              <a:path w="2962275" h="246380">
                <a:moveTo>
                  <a:pt x="1109116" y="4622"/>
                </a:moveTo>
                <a:lnTo>
                  <a:pt x="1072134" y="4622"/>
                </a:lnTo>
                <a:lnTo>
                  <a:pt x="1072134" y="242366"/>
                </a:lnTo>
                <a:lnTo>
                  <a:pt x="1109116" y="242366"/>
                </a:lnTo>
                <a:lnTo>
                  <a:pt x="1109235" y="148590"/>
                </a:lnTo>
                <a:lnTo>
                  <a:pt x="1112320" y="131435"/>
                </a:lnTo>
                <a:lnTo>
                  <a:pt x="1121375" y="117675"/>
                </a:lnTo>
                <a:lnTo>
                  <a:pt x="1135444" y="108806"/>
                </a:lnTo>
                <a:lnTo>
                  <a:pt x="1153693" y="105664"/>
                </a:lnTo>
                <a:lnTo>
                  <a:pt x="1225552" y="105664"/>
                </a:lnTo>
                <a:lnTo>
                  <a:pt x="1219563" y="96418"/>
                </a:lnTo>
                <a:lnTo>
                  <a:pt x="1109116" y="96418"/>
                </a:lnTo>
                <a:lnTo>
                  <a:pt x="1109116" y="4622"/>
                </a:lnTo>
                <a:close/>
              </a:path>
              <a:path w="2962275" h="246380">
                <a:moveTo>
                  <a:pt x="1225552" y="105664"/>
                </a:moveTo>
                <a:lnTo>
                  <a:pt x="1153693" y="105664"/>
                </a:lnTo>
                <a:lnTo>
                  <a:pt x="1171289" y="108806"/>
                </a:lnTo>
                <a:lnTo>
                  <a:pt x="1171058" y="108806"/>
                </a:lnTo>
                <a:lnTo>
                  <a:pt x="1184195" y="117468"/>
                </a:lnTo>
                <a:lnTo>
                  <a:pt x="1192651" y="131017"/>
                </a:lnTo>
                <a:lnTo>
                  <a:pt x="1195628" y="148590"/>
                </a:lnTo>
                <a:lnTo>
                  <a:pt x="1195628" y="242366"/>
                </a:lnTo>
                <a:lnTo>
                  <a:pt x="1232611" y="242366"/>
                </a:lnTo>
                <a:lnTo>
                  <a:pt x="1232611" y="136372"/>
                </a:lnTo>
                <a:lnTo>
                  <a:pt x="1227807" y="109146"/>
                </a:lnTo>
                <a:lnTo>
                  <a:pt x="1225552" y="105664"/>
                </a:lnTo>
                <a:close/>
              </a:path>
              <a:path w="2962275" h="246380">
                <a:moveTo>
                  <a:pt x="1165910" y="70002"/>
                </a:moveTo>
                <a:lnTo>
                  <a:pt x="1148910" y="71715"/>
                </a:lnTo>
                <a:lnTo>
                  <a:pt x="1133675" y="76771"/>
                </a:lnTo>
                <a:lnTo>
                  <a:pt x="1120358" y="85047"/>
                </a:lnTo>
                <a:lnTo>
                  <a:pt x="1109116" y="96418"/>
                </a:lnTo>
                <a:lnTo>
                  <a:pt x="1219563" y="96418"/>
                </a:lnTo>
                <a:lnTo>
                  <a:pt x="1214243" y="88204"/>
                </a:lnTo>
                <a:lnTo>
                  <a:pt x="1193188" y="74754"/>
                </a:lnTo>
                <a:lnTo>
                  <a:pt x="1165910" y="70002"/>
                </a:lnTo>
                <a:close/>
              </a:path>
              <a:path w="2962275" h="246380">
                <a:moveTo>
                  <a:pt x="1355115" y="70002"/>
                </a:moveTo>
                <a:lnTo>
                  <a:pt x="1319481" y="76725"/>
                </a:lnTo>
                <a:lnTo>
                  <a:pt x="1290987" y="95303"/>
                </a:lnTo>
                <a:lnTo>
                  <a:pt x="1272137" y="123216"/>
                </a:lnTo>
                <a:lnTo>
                  <a:pt x="1265301" y="158165"/>
                </a:lnTo>
                <a:lnTo>
                  <a:pt x="1272152" y="193115"/>
                </a:lnTo>
                <a:lnTo>
                  <a:pt x="1291139" y="221068"/>
                </a:lnTo>
                <a:lnTo>
                  <a:pt x="1319907" y="239611"/>
                </a:lnTo>
                <a:lnTo>
                  <a:pt x="1356106" y="246329"/>
                </a:lnTo>
                <a:lnTo>
                  <a:pt x="1384575" y="242361"/>
                </a:lnTo>
                <a:lnTo>
                  <a:pt x="1409268" y="231181"/>
                </a:lnTo>
                <a:lnTo>
                  <a:pt x="1429007" y="213871"/>
                </a:lnTo>
                <a:lnTo>
                  <a:pt x="1429551" y="212979"/>
                </a:lnTo>
                <a:lnTo>
                  <a:pt x="1356766" y="212979"/>
                </a:lnTo>
                <a:lnTo>
                  <a:pt x="1338311" y="210069"/>
                </a:lnTo>
                <a:lnTo>
                  <a:pt x="1323044" y="201834"/>
                </a:lnTo>
                <a:lnTo>
                  <a:pt x="1311678" y="189018"/>
                </a:lnTo>
                <a:lnTo>
                  <a:pt x="1304925" y="172364"/>
                </a:lnTo>
                <a:lnTo>
                  <a:pt x="1444269" y="172364"/>
                </a:lnTo>
                <a:lnTo>
                  <a:pt x="1444929" y="168071"/>
                </a:lnTo>
                <a:lnTo>
                  <a:pt x="1445260" y="163118"/>
                </a:lnTo>
                <a:lnTo>
                  <a:pt x="1445195" y="158165"/>
                </a:lnTo>
                <a:lnTo>
                  <a:pt x="1442045" y="141986"/>
                </a:lnTo>
                <a:lnTo>
                  <a:pt x="1305255" y="141986"/>
                </a:lnTo>
                <a:lnTo>
                  <a:pt x="1312057" y="126198"/>
                </a:lnTo>
                <a:lnTo>
                  <a:pt x="1312117" y="126059"/>
                </a:lnTo>
                <a:lnTo>
                  <a:pt x="1323137" y="114001"/>
                </a:lnTo>
                <a:lnTo>
                  <a:pt x="1337765" y="106138"/>
                </a:lnTo>
                <a:lnTo>
                  <a:pt x="1337559" y="106138"/>
                </a:lnTo>
                <a:lnTo>
                  <a:pt x="1355115" y="103352"/>
                </a:lnTo>
                <a:lnTo>
                  <a:pt x="1424931" y="103352"/>
                </a:lnTo>
                <a:lnTo>
                  <a:pt x="1419504" y="95303"/>
                </a:lnTo>
                <a:lnTo>
                  <a:pt x="1390931" y="76725"/>
                </a:lnTo>
                <a:lnTo>
                  <a:pt x="1355115" y="70002"/>
                </a:lnTo>
                <a:close/>
              </a:path>
              <a:path w="2962275" h="246380">
                <a:moveTo>
                  <a:pt x="1442618" y="191516"/>
                </a:moveTo>
                <a:lnTo>
                  <a:pt x="1401673" y="191516"/>
                </a:lnTo>
                <a:lnTo>
                  <a:pt x="1393774" y="200302"/>
                </a:lnTo>
                <a:lnTo>
                  <a:pt x="1383306" y="207076"/>
                </a:lnTo>
                <a:lnTo>
                  <a:pt x="1370794" y="211436"/>
                </a:lnTo>
                <a:lnTo>
                  <a:pt x="1356766" y="212979"/>
                </a:lnTo>
                <a:lnTo>
                  <a:pt x="1429551" y="212979"/>
                </a:lnTo>
                <a:lnTo>
                  <a:pt x="1442618" y="191516"/>
                </a:lnTo>
                <a:close/>
              </a:path>
              <a:path w="2962275" h="246380">
                <a:moveTo>
                  <a:pt x="1424931" y="103352"/>
                </a:moveTo>
                <a:lnTo>
                  <a:pt x="1355115" y="103352"/>
                </a:lnTo>
                <a:lnTo>
                  <a:pt x="1372806" y="106138"/>
                </a:lnTo>
                <a:lnTo>
                  <a:pt x="1387681" y="114001"/>
                </a:lnTo>
                <a:lnTo>
                  <a:pt x="1398903" y="126198"/>
                </a:lnTo>
                <a:lnTo>
                  <a:pt x="1405636" y="141986"/>
                </a:lnTo>
                <a:lnTo>
                  <a:pt x="1442045" y="141986"/>
                </a:lnTo>
                <a:lnTo>
                  <a:pt x="1438418" y="123355"/>
                </a:lnTo>
                <a:lnTo>
                  <a:pt x="1424931" y="103352"/>
                </a:lnTo>
                <a:close/>
              </a:path>
              <a:path w="2962275" h="246380">
                <a:moveTo>
                  <a:pt x="1514602" y="73964"/>
                </a:moveTo>
                <a:lnTo>
                  <a:pt x="1477619" y="73964"/>
                </a:lnTo>
                <a:lnTo>
                  <a:pt x="1477619" y="242366"/>
                </a:lnTo>
                <a:lnTo>
                  <a:pt x="1514602" y="242366"/>
                </a:lnTo>
                <a:lnTo>
                  <a:pt x="1514602" y="160477"/>
                </a:lnTo>
                <a:lnTo>
                  <a:pt x="1518409" y="139385"/>
                </a:lnTo>
                <a:lnTo>
                  <a:pt x="1529461" y="123247"/>
                </a:lnTo>
                <a:lnTo>
                  <a:pt x="1547198" y="112928"/>
                </a:lnTo>
                <a:lnTo>
                  <a:pt x="1571066" y="109296"/>
                </a:lnTo>
                <a:lnTo>
                  <a:pt x="1577009" y="109296"/>
                </a:lnTo>
                <a:lnTo>
                  <a:pt x="1577009" y="102031"/>
                </a:lnTo>
                <a:lnTo>
                  <a:pt x="1514602" y="102031"/>
                </a:lnTo>
                <a:lnTo>
                  <a:pt x="1514602" y="73964"/>
                </a:lnTo>
                <a:close/>
              </a:path>
              <a:path w="2962275" h="246380">
                <a:moveTo>
                  <a:pt x="1577009" y="71323"/>
                </a:moveTo>
                <a:lnTo>
                  <a:pt x="1571066" y="71323"/>
                </a:lnTo>
                <a:lnTo>
                  <a:pt x="1554071" y="73428"/>
                </a:lnTo>
                <a:lnTo>
                  <a:pt x="1538871" y="79495"/>
                </a:lnTo>
                <a:lnTo>
                  <a:pt x="1525653" y="89154"/>
                </a:lnTo>
                <a:lnTo>
                  <a:pt x="1514602" y="102031"/>
                </a:lnTo>
                <a:lnTo>
                  <a:pt x="1577009" y="102031"/>
                </a:lnTo>
                <a:lnTo>
                  <a:pt x="1577009" y="71323"/>
                </a:lnTo>
                <a:close/>
              </a:path>
              <a:path w="2962275" h="246380">
                <a:moveTo>
                  <a:pt x="1641068" y="73964"/>
                </a:moveTo>
                <a:lnTo>
                  <a:pt x="1604086" y="73964"/>
                </a:lnTo>
                <a:lnTo>
                  <a:pt x="1604086" y="242366"/>
                </a:lnTo>
                <a:lnTo>
                  <a:pt x="1641068" y="242366"/>
                </a:lnTo>
                <a:lnTo>
                  <a:pt x="1641187" y="148590"/>
                </a:lnTo>
                <a:lnTo>
                  <a:pt x="1644272" y="131435"/>
                </a:lnTo>
                <a:lnTo>
                  <a:pt x="1653327" y="117675"/>
                </a:lnTo>
                <a:lnTo>
                  <a:pt x="1667396" y="108806"/>
                </a:lnTo>
                <a:lnTo>
                  <a:pt x="1685645" y="105664"/>
                </a:lnTo>
                <a:lnTo>
                  <a:pt x="1757504" y="105664"/>
                </a:lnTo>
                <a:lnTo>
                  <a:pt x="1750874" y="95427"/>
                </a:lnTo>
                <a:lnTo>
                  <a:pt x="1641068" y="95427"/>
                </a:lnTo>
                <a:lnTo>
                  <a:pt x="1641068" y="73964"/>
                </a:lnTo>
                <a:close/>
              </a:path>
              <a:path w="2962275" h="246380">
                <a:moveTo>
                  <a:pt x="1757504" y="105664"/>
                </a:moveTo>
                <a:lnTo>
                  <a:pt x="1685645" y="105664"/>
                </a:lnTo>
                <a:lnTo>
                  <a:pt x="1703242" y="108806"/>
                </a:lnTo>
                <a:lnTo>
                  <a:pt x="1703010" y="108806"/>
                </a:lnTo>
                <a:lnTo>
                  <a:pt x="1716147" y="117468"/>
                </a:lnTo>
                <a:lnTo>
                  <a:pt x="1724604" y="131017"/>
                </a:lnTo>
                <a:lnTo>
                  <a:pt x="1727581" y="148590"/>
                </a:lnTo>
                <a:lnTo>
                  <a:pt x="1727581" y="242366"/>
                </a:lnTo>
                <a:lnTo>
                  <a:pt x="1764563" y="242366"/>
                </a:lnTo>
                <a:lnTo>
                  <a:pt x="1764563" y="136372"/>
                </a:lnTo>
                <a:lnTo>
                  <a:pt x="1759760" y="109146"/>
                </a:lnTo>
                <a:lnTo>
                  <a:pt x="1757504" y="105664"/>
                </a:lnTo>
                <a:close/>
              </a:path>
              <a:path w="2962275" h="246380">
                <a:moveTo>
                  <a:pt x="1697863" y="70002"/>
                </a:moveTo>
                <a:lnTo>
                  <a:pt x="1680862" y="71653"/>
                </a:lnTo>
                <a:lnTo>
                  <a:pt x="1665627" y="76523"/>
                </a:lnTo>
                <a:lnTo>
                  <a:pt x="1652310" y="84489"/>
                </a:lnTo>
                <a:lnTo>
                  <a:pt x="1641068" y="95427"/>
                </a:lnTo>
                <a:lnTo>
                  <a:pt x="1750874" y="95427"/>
                </a:lnTo>
                <a:lnTo>
                  <a:pt x="1746196" y="88204"/>
                </a:lnTo>
                <a:lnTo>
                  <a:pt x="1725140" y="74754"/>
                </a:lnTo>
                <a:lnTo>
                  <a:pt x="1697863" y="70002"/>
                </a:lnTo>
                <a:close/>
              </a:path>
              <a:path w="2962275" h="246380">
                <a:moveTo>
                  <a:pt x="1926018" y="14528"/>
                </a:moveTo>
                <a:lnTo>
                  <a:pt x="1886724" y="14528"/>
                </a:lnTo>
                <a:lnTo>
                  <a:pt x="1886724" y="242366"/>
                </a:lnTo>
                <a:lnTo>
                  <a:pt x="1926018" y="242366"/>
                </a:lnTo>
                <a:lnTo>
                  <a:pt x="1926018" y="14528"/>
                </a:lnTo>
                <a:close/>
              </a:path>
              <a:path w="2962275" h="246380">
                <a:moveTo>
                  <a:pt x="2009228" y="73964"/>
                </a:moveTo>
                <a:lnTo>
                  <a:pt x="1972246" y="73964"/>
                </a:lnTo>
                <a:lnTo>
                  <a:pt x="1972246" y="242366"/>
                </a:lnTo>
                <a:lnTo>
                  <a:pt x="2009228" y="242366"/>
                </a:lnTo>
                <a:lnTo>
                  <a:pt x="2009228" y="160477"/>
                </a:lnTo>
                <a:lnTo>
                  <a:pt x="2013036" y="139385"/>
                </a:lnTo>
                <a:lnTo>
                  <a:pt x="2024087" y="123247"/>
                </a:lnTo>
                <a:lnTo>
                  <a:pt x="2041825" y="112928"/>
                </a:lnTo>
                <a:lnTo>
                  <a:pt x="2065693" y="109296"/>
                </a:lnTo>
                <a:lnTo>
                  <a:pt x="2071636" y="109296"/>
                </a:lnTo>
                <a:lnTo>
                  <a:pt x="2071636" y="102031"/>
                </a:lnTo>
                <a:lnTo>
                  <a:pt x="2009228" y="102031"/>
                </a:lnTo>
                <a:lnTo>
                  <a:pt x="2009228" y="73964"/>
                </a:lnTo>
                <a:close/>
              </a:path>
              <a:path w="2962275" h="246380">
                <a:moveTo>
                  <a:pt x="2071636" y="71323"/>
                </a:moveTo>
                <a:lnTo>
                  <a:pt x="2065693" y="71323"/>
                </a:lnTo>
                <a:lnTo>
                  <a:pt x="2048698" y="73428"/>
                </a:lnTo>
                <a:lnTo>
                  <a:pt x="2033498" y="79495"/>
                </a:lnTo>
                <a:lnTo>
                  <a:pt x="2020280" y="89154"/>
                </a:lnTo>
                <a:lnTo>
                  <a:pt x="2009228" y="102031"/>
                </a:lnTo>
                <a:lnTo>
                  <a:pt x="2071636" y="102031"/>
                </a:lnTo>
                <a:lnTo>
                  <a:pt x="2071636" y="71323"/>
                </a:lnTo>
                <a:close/>
              </a:path>
              <a:path w="2962275" h="246380">
                <a:moveTo>
                  <a:pt x="2171357" y="70002"/>
                </a:moveTo>
                <a:lnTo>
                  <a:pt x="2135723" y="76725"/>
                </a:lnTo>
                <a:lnTo>
                  <a:pt x="2107229" y="95303"/>
                </a:lnTo>
                <a:lnTo>
                  <a:pt x="2088378" y="123216"/>
                </a:lnTo>
                <a:lnTo>
                  <a:pt x="2081542" y="158165"/>
                </a:lnTo>
                <a:lnTo>
                  <a:pt x="2088394" y="193115"/>
                </a:lnTo>
                <a:lnTo>
                  <a:pt x="2107380" y="221068"/>
                </a:lnTo>
                <a:lnTo>
                  <a:pt x="2136149" y="239611"/>
                </a:lnTo>
                <a:lnTo>
                  <a:pt x="2172347" y="246329"/>
                </a:lnTo>
                <a:lnTo>
                  <a:pt x="2200817" y="242361"/>
                </a:lnTo>
                <a:lnTo>
                  <a:pt x="2225509" y="231181"/>
                </a:lnTo>
                <a:lnTo>
                  <a:pt x="2245249" y="213871"/>
                </a:lnTo>
                <a:lnTo>
                  <a:pt x="2245793" y="212979"/>
                </a:lnTo>
                <a:lnTo>
                  <a:pt x="2173008" y="212979"/>
                </a:lnTo>
                <a:lnTo>
                  <a:pt x="2154553" y="210069"/>
                </a:lnTo>
                <a:lnTo>
                  <a:pt x="2139286" y="201834"/>
                </a:lnTo>
                <a:lnTo>
                  <a:pt x="2127920" y="189018"/>
                </a:lnTo>
                <a:lnTo>
                  <a:pt x="2121166" y="172364"/>
                </a:lnTo>
                <a:lnTo>
                  <a:pt x="2260511" y="172364"/>
                </a:lnTo>
                <a:lnTo>
                  <a:pt x="2261171" y="168071"/>
                </a:lnTo>
                <a:lnTo>
                  <a:pt x="2261501" y="163118"/>
                </a:lnTo>
                <a:lnTo>
                  <a:pt x="2261437" y="158165"/>
                </a:lnTo>
                <a:lnTo>
                  <a:pt x="2258287" y="141986"/>
                </a:lnTo>
                <a:lnTo>
                  <a:pt x="2121496" y="141986"/>
                </a:lnTo>
                <a:lnTo>
                  <a:pt x="2128298" y="126198"/>
                </a:lnTo>
                <a:lnTo>
                  <a:pt x="2128358" y="126059"/>
                </a:lnTo>
                <a:lnTo>
                  <a:pt x="2139379" y="114001"/>
                </a:lnTo>
                <a:lnTo>
                  <a:pt x="2154006" y="106138"/>
                </a:lnTo>
                <a:lnTo>
                  <a:pt x="2153801" y="106138"/>
                </a:lnTo>
                <a:lnTo>
                  <a:pt x="2171357" y="103352"/>
                </a:lnTo>
                <a:lnTo>
                  <a:pt x="2241173" y="103352"/>
                </a:lnTo>
                <a:lnTo>
                  <a:pt x="2235746" y="95303"/>
                </a:lnTo>
                <a:lnTo>
                  <a:pt x="2207173" y="76725"/>
                </a:lnTo>
                <a:lnTo>
                  <a:pt x="2171357" y="70002"/>
                </a:lnTo>
                <a:close/>
              </a:path>
              <a:path w="2962275" h="246380">
                <a:moveTo>
                  <a:pt x="2258860" y="191516"/>
                </a:moveTo>
                <a:lnTo>
                  <a:pt x="2217915" y="191516"/>
                </a:lnTo>
                <a:lnTo>
                  <a:pt x="2210016" y="200302"/>
                </a:lnTo>
                <a:lnTo>
                  <a:pt x="2199547" y="207076"/>
                </a:lnTo>
                <a:lnTo>
                  <a:pt x="2187036" y="211436"/>
                </a:lnTo>
                <a:lnTo>
                  <a:pt x="2173008" y="212979"/>
                </a:lnTo>
                <a:lnTo>
                  <a:pt x="2245793" y="212979"/>
                </a:lnTo>
                <a:lnTo>
                  <a:pt x="2258860" y="191516"/>
                </a:lnTo>
                <a:close/>
              </a:path>
              <a:path w="2962275" h="246380">
                <a:moveTo>
                  <a:pt x="2241173" y="103352"/>
                </a:moveTo>
                <a:lnTo>
                  <a:pt x="2171357" y="103352"/>
                </a:lnTo>
                <a:lnTo>
                  <a:pt x="2189048" y="106138"/>
                </a:lnTo>
                <a:lnTo>
                  <a:pt x="2203923" y="114001"/>
                </a:lnTo>
                <a:lnTo>
                  <a:pt x="2215144" y="126198"/>
                </a:lnTo>
                <a:lnTo>
                  <a:pt x="2221877" y="141986"/>
                </a:lnTo>
                <a:lnTo>
                  <a:pt x="2258287" y="141986"/>
                </a:lnTo>
                <a:lnTo>
                  <a:pt x="2254660" y="123355"/>
                </a:lnTo>
                <a:lnTo>
                  <a:pt x="2241173" y="103352"/>
                </a:lnTo>
                <a:close/>
              </a:path>
              <a:path w="2962275" h="246380">
                <a:moveTo>
                  <a:pt x="2331504" y="4622"/>
                </a:moveTo>
                <a:lnTo>
                  <a:pt x="2294521" y="4622"/>
                </a:lnTo>
                <a:lnTo>
                  <a:pt x="2294521" y="242366"/>
                </a:lnTo>
                <a:lnTo>
                  <a:pt x="2331504" y="242366"/>
                </a:lnTo>
                <a:lnTo>
                  <a:pt x="2331504" y="4622"/>
                </a:lnTo>
                <a:close/>
              </a:path>
              <a:path w="2962275" h="246380">
                <a:moveTo>
                  <a:pt x="2449385" y="70002"/>
                </a:moveTo>
                <a:lnTo>
                  <a:pt x="2416375" y="76719"/>
                </a:lnTo>
                <a:lnTo>
                  <a:pt x="2390114" y="95262"/>
                </a:lnTo>
                <a:lnTo>
                  <a:pt x="2372768" y="123216"/>
                </a:lnTo>
                <a:lnTo>
                  <a:pt x="2366505" y="158165"/>
                </a:lnTo>
                <a:lnTo>
                  <a:pt x="2372768" y="193115"/>
                </a:lnTo>
                <a:lnTo>
                  <a:pt x="2390114" y="221068"/>
                </a:lnTo>
                <a:lnTo>
                  <a:pt x="2416375" y="239611"/>
                </a:lnTo>
                <a:lnTo>
                  <a:pt x="2449385" y="246329"/>
                </a:lnTo>
                <a:lnTo>
                  <a:pt x="2467118" y="244404"/>
                </a:lnTo>
                <a:lnTo>
                  <a:pt x="2483024" y="238858"/>
                </a:lnTo>
                <a:lnTo>
                  <a:pt x="2496887" y="230030"/>
                </a:lnTo>
                <a:lnTo>
                  <a:pt x="2508491" y="218262"/>
                </a:lnTo>
                <a:lnTo>
                  <a:pt x="2545473" y="218262"/>
                </a:lnTo>
                <a:lnTo>
                  <a:pt x="2545473" y="210667"/>
                </a:lnTo>
                <a:lnTo>
                  <a:pt x="2456649" y="210667"/>
                </a:lnTo>
                <a:lnTo>
                  <a:pt x="2435821" y="206643"/>
                </a:lnTo>
                <a:lnTo>
                  <a:pt x="2419296" y="195560"/>
                </a:lnTo>
                <a:lnTo>
                  <a:pt x="2408404" y="178906"/>
                </a:lnTo>
                <a:lnTo>
                  <a:pt x="2404478" y="158165"/>
                </a:lnTo>
                <a:lnTo>
                  <a:pt x="2408404" y="137425"/>
                </a:lnTo>
                <a:lnTo>
                  <a:pt x="2419296" y="120770"/>
                </a:lnTo>
                <a:lnTo>
                  <a:pt x="2435821" y="109688"/>
                </a:lnTo>
                <a:lnTo>
                  <a:pt x="2456649" y="105664"/>
                </a:lnTo>
                <a:lnTo>
                  <a:pt x="2545473" y="105664"/>
                </a:lnTo>
                <a:lnTo>
                  <a:pt x="2545473" y="98069"/>
                </a:lnTo>
                <a:lnTo>
                  <a:pt x="2508491" y="98069"/>
                </a:lnTo>
                <a:lnTo>
                  <a:pt x="2496887" y="86300"/>
                </a:lnTo>
                <a:lnTo>
                  <a:pt x="2483024" y="77473"/>
                </a:lnTo>
                <a:lnTo>
                  <a:pt x="2467118" y="71926"/>
                </a:lnTo>
                <a:lnTo>
                  <a:pt x="2449385" y="70002"/>
                </a:lnTo>
                <a:close/>
              </a:path>
              <a:path w="2962275" h="246380">
                <a:moveTo>
                  <a:pt x="2545473" y="218262"/>
                </a:moveTo>
                <a:lnTo>
                  <a:pt x="2508491" y="218262"/>
                </a:lnTo>
                <a:lnTo>
                  <a:pt x="2508491" y="242366"/>
                </a:lnTo>
                <a:lnTo>
                  <a:pt x="2545473" y="242366"/>
                </a:lnTo>
                <a:lnTo>
                  <a:pt x="2545473" y="218262"/>
                </a:lnTo>
                <a:close/>
              </a:path>
              <a:path w="2962275" h="246380">
                <a:moveTo>
                  <a:pt x="2545473" y="105664"/>
                </a:moveTo>
                <a:lnTo>
                  <a:pt x="2456649" y="105664"/>
                </a:lnTo>
                <a:lnTo>
                  <a:pt x="2477287" y="109688"/>
                </a:lnTo>
                <a:lnTo>
                  <a:pt x="2493714" y="120770"/>
                </a:lnTo>
                <a:lnTo>
                  <a:pt x="2504570" y="137425"/>
                </a:lnTo>
                <a:lnTo>
                  <a:pt x="2508491" y="158165"/>
                </a:lnTo>
                <a:lnTo>
                  <a:pt x="2504570" y="178906"/>
                </a:lnTo>
                <a:lnTo>
                  <a:pt x="2493714" y="195560"/>
                </a:lnTo>
                <a:lnTo>
                  <a:pt x="2477287" y="206643"/>
                </a:lnTo>
                <a:lnTo>
                  <a:pt x="2456649" y="210667"/>
                </a:lnTo>
                <a:lnTo>
                  <a:pt x="2545473" y="210667"/>
                </a:lnTo>
                <a:lnTo>
                  <a:pt x="2545473" y="105664"/>
                </a:lnTo>
                <a:close/>
              </a:path>
              <a:path w="2962275" h="246380">
                <a:moveTo>
                  <a:pt x="2545473" y="73964"/>
                </a:moveTo>
                <a:lnTo>
                  <a:pt x="2508491" y="73964"/>
                </a:lnTo>
                <a:lnTo>
                  <a:pt x="2508491" y="98069"/>
                </a:lnTo>
                <a:lnTo>
                  <a:pt x="2545473" y="98069"/>
                </a:lnTo>
                <a:lnTo>
                  <a:pt x="2545473" y="73964"/>
                </a:lnTo>
                <a:close/>
              </a:path>
              <a:path w="2962275" h="246380">
                <a:moveTo>
                  <a:pt x="2626372" y="73964"/>
                </a:moveTo>
                <a:lnTo>
                  <a:pt x="2589390" y="73964"/>
                </a:lnTo>
                <a:lnTo>
                  <a:pt x="2589390" y="242366"/>
                </a:lnTo>
                <a:lnTo>
                  <a:pt x="2626372" y="242366"/>
                </a:lnTo>
                <a:lnTo>
                  <a:pt x="2626491" y="148590"/>
                </a:lnTo>
                <a:lnTo>
                  <a:pt x="2629576" y="131435"/>
                </a:lnTo>
                <a:lnTo>
                  <a:pt x="2638631" y="117675"/>
                </a:lnTo>
                <a:lnTo>
                  <a:pt x="2652700" y="108806"/>
                </a:lnTo>
                <a:lnTo>
                  <a:pt x="2670949" y="105664"/>
                </a:lnTo>
                <a:lnTo>
                  <a:pt x="2742808" y="105664"/>
                </a:lnTo>
                <a:lnTo>
                  <a:pt x="2736178" y="95427"/>
                </a:lnTo>
                <a:lnTo>
                  <a:pt x="2626372" y="95427"/>
                </a:lnTo>
                <a:lnTo>
                  <a:pt x="2626372" y="73964"/>
                </a:lnTo>
                <a:close/>
              </a:path>
              <a:path w="2962275" h="246380">
                <a:moveTo>
                  <a:pt x="2742808" y="105664"/>
                </a:moveTo>
                <a:lnTo>
                  <a:pt x="2670949" y="105664"/>
                </a:lnTo>
                <a:lnTo>
                  <a:pt x="2688546" y="108806"/>
                </a:lnTo>
                <a:lnTo>
                  <a:pt x="2688314" y="108806"/>
                </a:lnTo>
                <a:lnTo>
                  <a:pt x="2701451" y="117468"/>
                </a:lnTo>
                <a:lnTo>
                  <a:pt x="2709908" y="131017"/>
                </a:lnTo>
                <a:lnTo>
                  <a:pt x="2712885" y="148590"/>
                </a:lnTo>
                <a:lnTo>
                  <a:pt x="2712885" y="242366"/>
                </a:lnTo>
                <a:lnTo>
                  <a:pt x="2749867" y="242366"/>
                </a:lnTo>
                <a:lnTo>
                  <a:pt x="2749867" y="136372"/>
                </a:lnTo>
                <a:lnTo>
                  <a:pt x="2745064" y="109146"/>
                </a:lnTo>
                <a:lnTo>
                  <a:pt x="2742808" y="105664"/>
                </a:lnTo>
                <a:close/>
              </a:path>
              <a:path w="2962275" h="246380">
                <a:moveTo>
                  <a:pt x="2683167" y="70002"/>
                </a:moveTo>
                <a:lnTo>
                  <a:pt x="2666166" y="71653"/>
                </a:lnTo>
                <a:lnTo>
                  <a:pt x="2650931" y="76523"/>
                </a:lnTo>
                <a:lnTo>
                  <a:pt x="2637614" y="84489"/>
                </a:lnTo>
                <a:lnTo>
                  <a:pt x="2626372" y="95427"/>
                </a:lnTo>
                <a:lnTo>
                  <a:pt x="2736178" y="95427"/>
                </a:lnTo>
                <a:lnTo>
                  <a:pt x="2731500" y="88204"/>
                </a:lnTo>
                <a:lnTo>
                  <a:pt x="2710444" y="74754"/>
                </a:lnTo>
                <a:lnTo>
                  <a:pt x="2683167" y="70002"/>
                </a:lnTo>
                <a:close/>
              </a:path>
              <a:path w="2962275" h="246380">
                <a:moveTo>
                  <a:pt x="2866085" y="70002"/>
                </a:moveTo>
                <a:lnTo>
                  <a:pt x="2833075" y="76719"/>
                </a:lnTo>
                <a:lnTo>
                  <a:pt x="2806814" y="95262"/>
                </a:lnTo>
                <a:lnTo>
                  <a:pt x="2789468" y="123216"/>
                </a:lnTo>
                <a:lnTo>
                  <a:pt x="2783205" y="158165"/>
                </a:lnTo>
                <a:lnTo>
                  <a:pt x="2789468" y="193115"/>
                </a:lnTo>
                <a:lnTo>
                  <a:pt x="2806814" y="221068"/>
                </a:lnTo>
                <a:lnTo>
                  <a:pt x="2833075" y="239611"/>
                </a:lnTo>
                <a:lnTo>
                  <a:pt x="2866085" y="246329"/>
                </a:lnTo>
                <a:lnTo>
                  <a:pt x="2883817" y="244404"/>
                </a:lnTo>
                <a:lnTo>
                  <a:pt x="2899724" y="238858"/>
                </a:lnTo>
                <a:lnTo>
                  <a:pt x="2913587" y="230030"/>
                </a:lnTo>
                <a:lnTo>
                  <a:pt x="2925191" y="218262"/>
                </a:lnTo>
                <a:lnTo>
                  <a:pt x="2962173" y="218262"/>
                </a:lnTo>
                <a:lnTo>
                  <a:pt x="2962173" y="210667"/>
                </a:lnTo>
                <a:lnTo>
                  <a:pt x="2873349" y="210667"/>
                </a:lnTo>
                <a:lnTo>
                  <a:pt x="2852521" y="206643"/>
                </a:lnTo>
                <a:lnTo>
                  <a:pt x="2835995" y="195560"/>
                </a:lnTo>
                <a:lnTo>
                  <a:pt x="2825104" y="178906"/>
                </a:lnTo>
                <a:lnTo>
                  <a:pt x="2821178" y="158165"/>
                </a:lnTo>
                <a:lnTo>
                  <a:pt x="2825104" y="137425"/>
                </a:lnTo>
                <a:lnTo>
                  <a:pt x="2835995" y="120770"/>
                </a:lnTo>
                <a:lnTo>
                  <a:pt x="2852521" y="109688"/>
                </a:lnTo>
                <a:lnTo>
                  <a:pt x="2873349" y="105664"/>
                </a:lnTo>
                <a:lnTo>
                  <a:pt x="2962173" y="105664"/>
                </a:lnTo>
                <a:lnTo>
                  <a:pt x="2962173" y="98069"/>
                </a:lnTo>
                <a:lnTo>
                  <a:pt x="2925191" y="98069"/>
                </a:lnTo>
                <a:lnTo>
                  <a:pt x="2913587" y="86300"/>
                </a:lnTo>
                <a:lnTo>
                  <a:pt x="2899724" y="77473"/>
                </a:lnTo>
                <a:lnTo>
                  <a:pt x="2883817" y="71926"/>
                </a:lnTo>
                <a:lnTo>
                  <a:pt x="2866085" y="70002"/>
                </a:lnTo>
                <a:close/>
              </a:path>
              <a:path w="2962275" h="246380">
                <a:moveTo>
                  <a:pt x="2962173" y="218262"/>
                </a:moveTo>
                <a:lnTo>
                  <a:pt x="2925191" y="218262"/>
                </a:lnTo>
                <a:lnTo>
                  <a:pt x="2925191" y="242366"/>
                </a:lnTo>
                <a:lnTo>
                  <a:pt x="2962173" y="242366"/>
                </a:lnTo>
                <a:lnTo>
                  <a:pt x="2962173" y="218262"/>
                </a:lnTo>
                <a:close/>
              </a:path>
              <a:path w="2962275" h="246380">
                <a:moveTo>
                  <a:pt x="2962173" y="105664"/>
                </a:moveTo>
                <a:lnTo>
                  <a:pt x="2873349" y="105664"/>
                </a:lnTo>
                <a:lnTo>
                  <a:pt x="2893987" y="109688"/>
                </a:lnTo>
                <a:lnTo>
                  <a:pt x="2910414" y="120770"/>
                </a:lnTo>
                <a:lnTo>
                  <a:pt x="2921269" y="137425"/>
                </a:lnTo>
                <a:lnTo>
                  <a:pt x="2925191" y="158165"/>
                </a:lnTo>
                <a:lnTo>
                  <a:pt x="2921269" y="178906"/>
                </a:lnTo>
                <a:lnTo>
                  <a:pt x="2910414" y="195560"/>
                </a:lnTo>
                <a:lnTo>
                  <a:pt x="2893987" y="206643"/>
                </a:lnTo>
                <a:lnTo>
                  <a:pt x="2873349" y="210667"/>
                </a:lnTo>
                <a:lnTo>
                  <a:pt x="2962173" y="210667"/>
                </a:lnTo>
                <a:lnTo>
                  <a:pt x="2962173" y="105664"/>
                </a:lnTo>
                <a:close/>
              </a:path>
              <a:path w="2962275" h="246380">
                <a:moveTo>
                  <a:pt x="2962173" y="4622"/>
                </a:moveTo>
                <a:lnTo>
                  <a:pt x="2925191" y="4622"/>
                </a:lnTo>
                <a:lnTo>
                  <a:pt x="2925191" y="98069"/>
                </a:lnTo>
                <a:lnTo>
                  <a:pt x="2962173" y="98069"/>
                </a:lnTo>
                <a:lnTo>
                  <a:pt x="2962173" y="4622"/>
                </a:lnTo>
                <a:close/>
              </a:path>
            </a:pathLst>
          </a:custGeom>
          <a:solidFill>
            <a:srgbClr val="FFFFFF"/>
          </a:solidFill>
        </p:spPr>
        <p:txBody>
          <a:bodyPr wrap="square" lIns="0" tIns="0" rIns="0" bIns="0" rtlCol="0"/>
          <a:lstStyle/>
          <a:p>
            <a:endParaRPr/>
          </a:p>
        </p:txBody>
      </p:sp>
      <p:pic>
        <p:nvPicPr>
          <p:cNvPr id="18" name="object 18"/>
          <p:cNvPicPr/>
          <p:nvPr/>
        </p:nvPicPr>
        <p:blipFill>
          <a:blip r:embed="rId6" cstate="print"/>
          <a:stretch>
            <a:fillRect/>
          </a:stretch>
        </p:blipFill>
        <p:spPr>
          <a:xfrm>
            <a:off x="549431" y="2270728"/>
            <a:ext cx="4089819" cy="305104"/>
          </a:xfrm>
          <a:prstGeom prst="rect">
            <a:avLst/>
          </a:prstGeom>
        </p:spPr>
      </p:pic>
      <p:pic>
        <p:nvPicPr>
          <p:cNvPr id="19" name="Picture 18">
            <a:extLst>
              <a:ext uri="{FF2B5EF4-FFF2-40B4-BE49-F238E27FC236}">
                <a16:creationId xmlns:a16="http://schemas.microsoft.com/office/drawing/2014/main" id="{5DCFBC2A-1E4E-CE98-518B-416C3F7933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66" y="427347"/>
            <a:ext cx="3106257" cy="15156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AC41-602F-5D75-1238-7684CAC78467}"/>
              </a:ext>
            </a:extLst>
          </p:cNvPr>
          <p:cNvSpPr>
            <a:spLocks noGrp="1"/>
          </p:cNvSpPr>
          <p:nvPr>
            <p:ph type="ctrTitle"/>
          </p:nvPr>
        </p:nvSpPr>
        <p:spPr>
          <a:xfrm>
            <a:off x="416491" y="-160203"/>
            <a:ext cx="10919626" cy="1254488"/>
          </a:xfrm>
        </p:spPr>
        <p:txBody>
          <a:bodyPr/>
          <a:lstStyle/>
          <a:p>
            <a:r>
              <a:rPr lang="en-US" dirty="0">
                <a:solidFill>
                  <a:srgbClr val="002060"/>
                </a:solidFill>
              </a:rPr>
              <a:t>Leading practice</a:t>
            </a:r>
            <a:endParaRPr lang="en-GB" dirty="0">
              <a:solidFill>
                <a:srgbClr val="002060"/>
              </a:solidFill>
            </a:endParaRPr>
          </a:p>
        </p:txBody>
      </p:sp>
      <p:sp>
        <p:nvSpPr>
          <p:cNvPr id="13" name="Content Placeholder 3">
            <a:extLst>
              <a:ext uri="{FF2B5EF4-FFF2-40B4-BE49-F238E27FC236}">
                <a16:creationId xmlns:a16="http://schemas.microsoft.com/office/drawing/2014/main" id="{EC13AF77-56EA-2956-C391-D5BF30B0397B}"/>
              </a:ext>
            </a:extLst>
          </p:cNvPr>
          <p:cNvSpPr>
            <a:spLocks noGrp="1"/>
          </p:cNvSpPr>
          <p:nvPr>
            <p:ph sz="half" idx="1"/>
          </p:nvPr>
        </p:nvSpPr>
        <p:spPr>
          <a:xfrm>
            <a:off x="416491" y="1094285"/>
            <a:ext cx="6589133" cy="4522824"/>
          </a:xfrm>
        </p:spPr>
        <p:txBody>
          <a:bodyPr>
            <a:normAutofit fontScale="92500" lnSpcReduction="10000"/>
          </a:bodyPr>
          <a:lstStyle/>
          <a:p>
            <a:pPr marL="0" indent="0">
              <a:lnSpc>
                <a:spcPct val="100000"/>
              </a:lnSpc>
              <a:buNone/>
            </a:pPr>
            <a:r>
              <a:rPr lang="en-GB" sz="2400" kern="100" dirty="0">
                <a:solidFill>
                  <a:srgbClr val="002060"/>
                </a:solidFill>
                <a:effectLst/>
                <a:ea typeface="Calibri" panose="020F0502020204030204" pitchFamily="34" charset="0"/>
              </a:rPr>
              <a:t>Leadership is about</a:t>
            </a:r>
            <a:r>
              <a:rPr lang="en-GB" sz="2400" b="1" kern="100" dirty="0">
                <a:solidFill>
                  <a:srgbClr val="002060"/>
                </a:solidFill>
                <a:effectLst/>
                <a:ea typeface="Calibri" panose="020F0502020204030204" pitchFamily="34" charset="0"/>
              </a:rPr>
              <a:t> </a:t>
            </a:r>
            <a:r>
              <a:rPr lang="en-GB" sz="2400" b="1" i="1" kern="100" dirty="0">
                <a:solidFill>
                  <a:srgbClr val="002060"/>
                </a:solidFill>
                <a:effectLst/>
                <a:ea typeface="Calibri" panose="020F0502020204030204" pitchFamily="34" charset="0"/>
              </a:rPr>
              <a:t>leading practice</a:t>
            </a:r>
            <a:r>
              <a:rPr lang="en-GB" sz="2400" kern="100" dirty="0">
                <a:solidFill>
                  <a:srgbClr val="002060"/>
                </a:solidFill>
                <a:effectLst/>
                <a:ea typeface="Calibri" panose="020F0502020204030204" pitchFamily="34" charset="0"/>
              </a:rPr>
              <a:t>. </a:t>
            </a:r>
            <a:r>
              <a:rPr lang="en-GB" sz="2400" dirty="0">
                <a:solidFill>
                  <a:srgbClr val="002060"/>
                </a:solidFill>
              </a:rPr>
              <a:t>We all have a role to advance how social workers work by seeking out, adapting to or contributing to new research and knowledge, responding to societal change, and implementing learning from the findings of inquiries. We do this to ensure that social work practice is responsive and effective</a:t>
            </a:r>
          </a:p>
          <a:p>
            <a:pPr marL="0" indent="0">
              <a:lnSpc>
                <a:spcPct val="100000"/>
              </a:lnSpc>
              <a:buNone/>
            </a:pPr>
            <a:endParaRPr lang="en-US" sz="600" dirty="0">
              <a:solidFill>
                <a:srgbClr val="002060"/>
              </a:solidFill>
            </a:endParaRPr>
          </a:p>
          <a:p>
            <a:pPr marL="0" indent="0">
              <a:lnSpc>
                <a:spcPct val="100000"/>
              </a:lnSpc>
              <a:buNone/>
            </a:pPr>
            <a:r>
              <a:rPr lang="en-US" sz="2400" b="1" i="1" dirty="0">
                <a:solidFill>
                  <a:srgbClr val="002060"/>
                </a:solidFill>
              </a:rPr>
              <a:t>Skills/capabilities:</a:t>
            </a:r>
            <a:endParaRPr lang="en-US" sz="2400" dirty="0">
              <a:solidFill>
                <a:srgbClr val="002060"/>
              </a:solidFill>
            </a:endParaRPr>
          </a:p>
          <a:p>
            <a:pPr lvl="0">
              <a:spcBef>
                <a:spcPts val="0"/>
              </a:spcBef>
            </a:pPr>
            <a:r>
              <a:rPr lang="en-GB" sz="2400" dirty="0">
                <a:solidFill>
                  <a:srgbClr val="002060"/>
                </a:solidFill>
              </a:rPr>
              <a:t>Reflective practice and supervision.</a:t>
            </a:r>
          </a:p>
          <a:p>
            <a:pPr lvl="0">
              <a:spcBef>
                <a:spcPts val="0"/>
              </a:spcBef>
            </a:pPr>
            <a:r>
              <a:rPr lang="en-GB" sz="2400" dirty="0">
                <a:solidFill>
                  <a:srgbClr val="002060"/>
                </a:solidFill>
              </a:rPr>
              <a:t>Learning, development and change management.</a:t>
            </a:r>
          </a:p>
          <a:p>
            <a:pPr lvl="0">
              <a:spcBef>
                <a:spcPts val="0"/>
              </a:spcBef>
            </a:pPr>
            <a:r>
              <a:rPr lang="en-GB" sz="2400" dirty="0">
                <a:solidFill>
                  <a:srgbClr val="002060"/>
                </a:solidFill>
              </a:rPr>
              <a:t>Innovation, improvement and piloting.</a:t>
            </a:r>
          </a:p>
          <a:p>
            <a:pPr lvl="0">
              <a:spcBef>
                <a:spcPts val="0"/>
              </a:spcBef>
            </a:pPr>
            <a:r>
              <a:rPr lang="en-GB" sz="2400" dirty="0">
                <a:solidFill>
                  <a:srgbClr val="002060"/>
                </a:solidFill>
              </a:rPr>
              <a:t>Governance and accountability systems.</a:t>
            </a:r>
          </a:p>
          <a:p>
            <a:pPr lvl="0">
              <a:spcBef>
                <a:spcPts val="0"/>
              </a:spcBef>
            </a:pPr>
            <a:r>
              <a:rPr lang="en-GB" sz="2400" dirty="0">
                <a:solidFill>
                  <a:srgbClr val="002060"/>
                </a:solidFill>
              </a:rPr>
              <a:t>Measurement and evaluation.</a:t>
            </a:r>
          </a:p>
          <a:p>
            <a:pPr marL="0" indent="0">
              <a:lnSpc>
                <a:spcPct val="100000"/>
              </a:lnSpc>
              <a:buNone/>
            </a:pPr>
            <a:endParaRPr lang="en-US" dirty="0">
              <a:solidFill>
                <a:srgbClr val="002060"/>
              </a:solidFill>
            </a:endParaRPr>
          </a:p>
        </p:txBody>
      </p:sp>
      <p:pic>
        <p:nvPicPr>
          <p:cNvPr id="4" name="Picture 3" descr="A book with a magnifying glass&#10;&#10;Description automatically generated">
            <a:extLst>
              <a:ext uri="{FF2B5EF4-FFF2-40B4-BE49-F238E27FC236}">
                <a16:creationId xmlns:a16="http://schemas.microsoft.com/office/drawing/2014/main" id="{14782F64-D3B2-1306-1C6E-B54897491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510" y="344447"/>
            <a:ext cx="2076096" cy="1499675"/>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C693424D-983E-F8D0-EBEC-521EBDE9FE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699566" y="3355697"/>
            <a:ext cx="1728269" cy="1728269"/>
          </a:xfrm>
          <a:prstGeom prst="rect">
            <a:avLst/>
          </a:prstGeom>
          <a:noFill/>
          <a:ln>
            <a:noFill/>
          </a:ln>
        </p:spPr>
      </p:pic>
      <p:sp>
        <p:nvSpPr>
          <p:cNvPr id="6" name="Content Placeholder 2">
            <a:extLst>
              <a:ext uri="{FF2B5EF4-FFF2-40B4-BE49-F238E27FC236}">
                <a16:creationId xmlns:a16="http://schemas.microsoft.com/office/drawing/2014/main" id="{6E3C2B4C-9392-51F7-BF0B-78A337EC096D}"/>
              </a:ext>
            </a:extLst>
          </p:cNvPr>
          <p:cNvSpPr txBox="1">
            <a:spLocks/>
          </p:cNvSpPr>
          <p:nvPr/>
        </p:nvSpPr>
        <p:spPr>
          <a:xfrm>
            <a:off x="7210682" y="1955726"/>
            <a:ext cx="4706039" cy="3331832"/>
          </a:xfrm>
          <a:prstGeom prst="rect">
            <a:avLst/>
          </a:prstGeom>
          <a:ln w="28575">
            <a:solidFill>
              <a:srgbClr val="00206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GB" dirty="0">
                <a:solidFill>
                  <a:srgbClr val="002060"/>
                </a:solidFill>
              </a:rPr>
              <a:t>To access the Leading Self learning module, scan the QR code, or follow the link below:</a:t>
            </a:r>
          </a:p>
          <a:p>
            <a:pPr marL="0" indent="0" algn="ctr">
              <a:buNone/>
            </a:pPr>
            <a:r>
              <a:rPr lang="en-US" dirty="0">
                <a:solidFill>
                  <a:srgbClr val="0070C0"/>
                </a:solidFill>
                <a:hlinkClick r:id="rId5">
                  <a:extLst>
                    <a:ext uri="{A12FA001-AC4F-418D-AE19-62706E023703}">
                      <ahyp:hlinkClr xmlns:ahyp="http://schemas.microsoft.com/office/drawing/2018/hyperlinkcolor" val="tx"/>
                    </a:ext>
                  </a:extLst>
                </a:hlinkClick>
              </a:rPr>
              <a:t>https://learningzone.niscc.info/leadership-in-social-work-in-northern-ireland/</a:t>
            </a:r>
            <a:r>
              <a:rPr lang="en-US" dirty="0">
                <a:solidFill>
                  <a:srgbClr val="0070C0"/>
                </a:solidFill>
              </a:rPr>
              <a:t> </a:t>
            </a:r>
          </a:p>
          <a:p>
            <a:endParaRPr lang="en-US" dirty="0">
              <a:solidFill>
                <a:srgbClr val="002060"/>
              </a:solidFill>
            </a:endParaRPr>
          </a:p>
          <a:p>
            <a:pPr marL="0" indent="0">
              <a:buFont typeface="Arial" panose="020B0604020202020204" pitchFamily="34" charset="0"/>
              <a:buNone/>
            </a:pPr>
            <a:endParaRPr lang="en-GB" dirty="0">
              <a:solidFill>
                <a:srgbClr val="002060"/>
              </a:solidFill>
            </a:endParaRPr>
          </a:p>
        </p:txBody>
      </p:sp>
    </p:spTree>
    <p:extLst>
      <p:ext uri="{BB962C8B-B14F-4D97-AF65-F5344CB8AC3E}">
        <p14:creationId xmlns:p14="http://schemas.microsoft.com/office/powerpoint/2010/main" val="413102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AC41-602F-5D75-1238-7684CAC78467}"/>
              </a:ext>
            </a:extLst>
          </p:cNvPr>
          <p:cNvSpPr>
            <a:spLocks noGrp="1"/>
          </p:cNvSpPr>
          <p:nvPr>
            <p:ph type="ctrTitle"/>
          </p:nvPr>
        </p:nvSpPr>
        <p:spPr>
          <a:xfrm>
            <a:off x="405598" y="0"/>
            <a:ext cx="10919626" cy="1254488"/>
          </a:xfrm>
        </p:spPr>
        <p:txBody>
          <a:bodyPr>
            <a:normAutofit/>
          </a:bodyPr>
          <a:lstStyle/>
          <a:p>
            <a:r>
              <a:rPr lang="en-US" dirty="0">
                <a:solidFill>
                  <a:srgbClr val="002060"/>
                </a:solidFill>
              </a:rPr>
              <a:t>Leading practice: Exercise </a:t>
            </a:r>
            <a:endParaRPr lang="en-GB" dirty="0">
              <a:solidFill>
                <a:srgbClr val="002060"/>
              </a:solidFill>
            </a:endParaRPr>
          </a:p>
        </p:txBody>
      </p:sp>
      <p:sp>
        <p:nvSpPr>
          <p:cNvPr id="13" name="Content Placeholder 3">
            <a:extLst>
              <a:ext uri="{FF2B5EF4-FFF2-40B4-BE49-F238E27FC236}">
                <a16:creationId xmlns:a16="http://schemas.microsoft.com/office/drawing/2014/main" id="{EC13AF77-56EA-2956-C391-D5BF30B0397B}"/>
              </a:ext>
            </a:extLst>
          </p:cNvPr>
          <p:cNvSpPr>
            <a:spLocks noGrp="1"/>
          </p:cNvSpPr>
          <p:nvPr>
            <p:ph sz="half" idx="1"/>
          </p:nvPr>
        </p:nvSpPr>
        <p:spPr>
          <a:xfrm>
            <a:off x="508468" y="1393619"/>
            <a:ext cx="6212372" cy="4070761"/>
          </a:xfrm>
        </p:spPr>
        <p:txBody>
          <a:bodyPr>
            <a:normAutofit/>
          </a:bodyPr>
          <a:lstStyle/>
          <a:p>
            <a:pPr marL="0" indent="0">
              <a:buNone/>
            </a:pPr>
            <a:r>
              <a:rPr lang="en-GB" sz="2400" b="1" dirty="0">
                <a:solidFill>
                  <a:srgbClr val="002060"/>
                </a:solidFill>
              </a:rPr>
              <a:t>Reflective exercise</a:t>
            </a:r>
          </a:p>
          <a:p>
            <a:pPr marL="0" indent="0">
              <a:buNone/>
            </a:pPr>
            <a:r>
              <a:rPr lang="en-GB" sz="2400" dirty="0">
                <a:solidFill>
                  <a:srgbClr val="002060"/>
                </a:solidFill>
              </a:rPr>
              <a:t>Thinking of your area of practice;</a:t>
            </a:r>
          </a:p>
          <a:p>
            <a:pPr lvl="0"/>
            <a:r>
              <a:rPr lang="en-GB" sz="2400" dirty="0">
                <a:solidFill>
                  <a:srgbClr val="002060"/>
                </a:solidFill>
              </a:rPr>
              <a:t>Are there opportunities to change or develop practice? How have you identified these?</a:t>
            </a:r>
          </a:p>
          <a:p>
            <a:pPr lvl="0"/>
            <a:r>
              <a:rPr lang="en-GB" sz="2400" dirty="0">
                <a:solidFill>
                  <a:srgbClr val="002060"/>
                </a:solidFill>
              </a:rPr>
              <a:t>How have you engaged with this? Is this an individual or part of a team/ group? </a:t>
            </a:r>
          </a:p>
          <a:p>
            <a:pPr lvl="0"/>
            <a:r>
              <a:rPr lang="en-GB" sz="2400" dirty="0">
                <a:solidFill>
                  <a:srgbClr val="002060"/>
                </a:solidFill>
              </a:rPr>
              <a:t>How could the leadership framework help you lead in this area? </a:t>
            </a:r>
          </a:p>
          <a:p>
            <a:pPr lvl="0"/>
            <a:endParaRPr lang="en-GB" dirty="0">
              <a:solidFill>
                <a:srgbClr val="002060"/>
              </a:solidFill>
            </a:endParaRPr>
          </a:p>
          <a:p>
            <a:pPr marL="0" indent="0">
              <a:lnSpc>
                <a:spcPct val="100000"/>
              </a:lnSpc>
              <a:buNone/>
            </a:pPr>
            <a:endParaRPr lang="en-US" dirty="0">
              <a:solidFill>
                <a:srgbClr val="002060"/>
              </a:solidFill>
            </a:endParaRPr>
          </a:p>
        </p:txBody>
      </p:sp>
      <p:pic>
        <p:nvPicPr>
          <p:cNvPr id="3" name="Picture 2" descr="A book with a magnifying glass&#10;&#10;Description automatically generated">
            <a:extLst>
              <a:ext uri="{FF2B5EF4-FFF2-40B4-BE49-F238E27FC236}">
                <a16:creationId xmlns:a16="http://schemas.microsoft.com/office/drawing/2014/main" id="{3E950092-5728-CE4D-8789-57DA4B9F4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555" y="2161282"/>
            <a:ext cx="2501609" cy="1807045"/>
          </a:xfrm>
          <a:prstGeom prst="rect">
            <a:avLst/>
          </a:prstGeom>
        </p:spPr>
      </p:pic>
    </p:spTree>
    <p:extLst>
      <p:ext uri="{BB962C8B-B14F-4D97-AF65-F5344CB8AC3E}">
        <p14:creationId xmlns:p14="http://schemas.microsoft.com/office/powerpoint/2010/main" val="30603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1FCD1-D25B-2AAB-0D21-9597BBA9DA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6BDE1DC-2EED-7340-495A-7A9B6BDA1978}"/>
              </a:ext>
            </a:extLst>
          </p:cNvPr>
          <p:cNvSpPr txBox="1"/>
          <p:nvPr/>
        </p:nvSpPr>
        <p:spPr>
          <a:xfrm>
            <a:off x="511967" y="3797751"/>
            <a:ext cx="4269740" cy="1316386"/>
          </a:xfrm>
          <a:prstGeom prst="rect">
            <a:avLst/>
          </a:prstGeom>
        </p:spPr>
        <p:txBody>
          <a:bodyPr vert="horz" wrap="square" lIns="0" tIns="84455" rIns="0" bIns="0" rtlCol="0">
            <a:spAutoFit/>
          </a:bodyPr>
          <a:lstStyle/>
          <a:p>
            <a:pPr marL="12700">
              <a:lnSpc>
                <a:spcPct val="100000"/>
              </a:lnSpc>
              <a:spcBef>
                <a:spcPts val="665"/>
              </a:spcBef>
            </a:pPr>
            <a:r>
              <a:rPr lang="en-IE" sz="4000" b="1" spc="165" dirty="0">
                <a:solidFill>
                  <a:srgbClr val="303974"/>
                </a:solidFill>
                <a:latin typeface="Arial"/>
                <a:cs typeface="Arial"/>
              </a:rPr>
              <a:t>Leading the profession</a:t>
            </a:r>
            <a:endParaRPr sz="4000" dirty="0">
              <a:latin typeface="Arial"/>
              <a:cs typeface="Arial"/>
            </a:endParaRPr>
          </a:p>
        </p:txBody>
      </p:sp>
      <p:pic>
        <p:nvPicPr>
          <p:cNvPr id="3" name="object 3">
            <a:extLst>
              <a:ext uri="{FF2B5EF4-FFF2-40B4-BE49-F238E27FC236}">
                <a16:creationId xmlns:a16="http://schemas.microsoft.com/office/drawing/2014/main" id="{D7E916C9-8A44-ECA7-0C6A-663855C4D20C}"/>
              </a:ext>
            </a:extLst>
          </p:cNvPr>
          <p:cNvPicPr/>
          <p:nvPr/>
        </p:nvPicPr>
        <p:blipFill>
          <a:blip r:embed="rId2" cstate="print"/>
          <a:stretch>
            <a:fillRect/>
          </a:stretch>
        </p:blipFill>
        <p:spPr>
          <a:xfrm>
            <a:off x="1239329" y="6471742"/>
            <a:ext cx="724650" cy="73078"/>
          </a:xfrm>
          <a:prstGeom prst="rect">
            <a:avLst/>
          </a:prstGeom>
        </p:spPr>
      </p:pic>
      <p:grpSp>
        <p:nvGrpSpPr>
          <p:cNvPr id="4" name="object 4">
            <a:extLst>
              <a:ext uri="{FF2B5EF4-FFF2-40B4-BE49-F238E27FC236}">
                <a16:creationId xmlns:a16="http://schemas.microsoft.com/office/drawing/2014/main" id="{187C3A82-2DB0-D6FF-01AB-80F1D15808B5}"/>
              </a:ext>
            </a:extLst>
          </p:cNvPr>
          <p:cNvGrpSpPr/>
          <p:nvPr/>
        </p:nvGrpSpPr>
        <p:grpSpPr>
          <a:xfrm>
            <a:off x="1237551" y="6302100"/>
            <a:ext cx="726440" cy="120014"/>
            <a:chOff x="1237551" y="6302100"/>
            <a:chExt cx="726440" cy="120014"/>
          </a:xfrm>
        </p:grpSpPr>
        <p:pic>
          <p:nvPicPr>
            <p:cNvPr id="5" name="object 5">
              <a:extLst>
                <a:ext uri="{FF2B5EF4-FFF2-40B4-BE49-F238E27FC236}">
                  <a16:creationId xmlns:a16="http://schemas.microsoft.com/office/drawing/2014/main" id="{F40DCE8C-7EB9-1B0A-038B-20FD66A37C8C}"/>
                </a:ext>
              </a:extLst>
            </p:cNvPr>
            <p:cNvPicPr/>
            <p:nvPr/>
          </p:nvPicPr>
          <p:blipFill>
            <a:blip r:embed="rId3" cstate="print"/>
            <a:stretch>
              <a:fillRect/>
            </a:stretch>
          </p:blipFill>
          <p:spPr>
            <a:xfrm>
              <a:off x="1238515" y="6302100"/>
              <a:ext cx="724498" cy="73925"/>
            </a:xfrm>
            <a:prstGeom prst="rect">
              <a:avLst/>
            </a:prstGeom>
          </p:spPr>
        </p:pic>
        <p:sp>
          <p:nvSpPr>
            <p:cNvPr id="6" name="object 6">
              <a:extLst>
                <a:ext uri="{FF2B5EF4-FFF2-40B4-BE49-F238E27FC236}">
                  <a16:creationId xmlns:a16="http://schemas.microsoft.com/office/drawing/2014/main" id="{64F3E810-D45C-82C2-389A-CFA3FF6380B9}"/>
                </a:ext>
              </a:extLst>
            </p:cNvPr>
            <p:cNvSpPr/>
            <p:nvPr/>
          </p:nvSpPr>
          <p:spPr>
            <a:xfrm>
              <a:off x="1237551" y="6418376"/>
              <a:ext cx="726440" cy="3810"/>
            </a:xfrm>
            <a:custGeom>
              <a:avLst/>
              <a:gdLst/>
              <a:ahLst/>
              <a:cxnLst/>
              <a:rect l="l" t="t" r="r" b="b"/>
              <a:pathLst>
                <a:path w="726439" h="3810">
                  <a:moveTo>
                    <a:pt x="726439" y="0"/>
                  </a:moveTo>
                  <a:lnTo>
                    <a:pt x="0" y="0"/>
                  </a:lnTo>
                  <a:lnTo>
                    <a:pt x="0" y="3187"/>
                  </a:lnTo>
                  <a:lnTo>
                    <a:pt x="726439" y="3187"/>
                  </a:lnTo>
                  <a:lnTo>
                    <a:pt x="726439" y="0"/>
                  </a:lnTo>
                  <a:close/>
                </a:path>
              </a:pathLst>
            </a:custGeom>
            <a:solidFill>
              <a:srgbClr val="03296A"/>
            </a:solidFill>
          </p:spPr>
          <p:txBody>
            <a:bodyPr wrap="square" lIns="0" tIns="0" rIns="0" bIns="0" rtlCol="0"/>
            <a:lstStyle/>
            <a:p>
              <a:endParaRPr/>
            </a:p>
          </p:txBody>
        </p:sp>
      </p:grpSp>
      <p:pic>
        <p:nvPicPr>
          <p:cNvPr id="7" name="object 7">
            <a:extLst>
              <a:ext uri="{FF2B5EF4-FFF2-40B4-BE49-F238E27FC236}">
                <a16:creationId xmlns:a16="http://schemas.microsoft.com/office/drawing/2014/main" id="{9705C82E-F2E0-8322-99CB-E4A46BB91942}"/>
              </a:ext>
            </a:extLst>
          </p:cNvPr>
          <p:cNvPicPr/>
          <p:nvPr/>
        </p:nvPicPr>
        <p:blipFill>
          <a:blip r:embed="rId4" cstate="print"/>
          <a:stretch>
            <a:fillRect/>
          </a:stretch>
        </p:blipFill>
        <p:spPr>
          <a:xfrm>
            <a:off x="793316" y="5772995"/>
            <a:ext cx="1049070" cy="428635"/>
          </a:xfrm>
          <a:prstGeom prst="rect">
            <a:avLst/>
          </a:prstGeom>
        </p:spPr>
      </p:pic>
      <p:pic>
        <p:nvPicPr>
          <p:cNvPr id="8" name="object 8">
            <a:extLst>
              <a:ext uri="{FF2B5EF4-FFF2-40B4-BE49-F238E27FC236}">
                <a16:creationId xmlns:a16="http://schemas.microsoft.com/office/drawing/2014/main" id="{0962B3C2-D8F3-1124-0398-63873C8F9B8E}"/>
              </a:ext>
            </a:extLst>
          </p:cNvPr>
          <p:cNvPicPr/>
          <p:nvPr/>
        </p:nvPicPr>
        <p:blipFill>
          <a:blip r:embed="rId5" cstate="print"/>
          <a:stretch>
            <a:fillRect/>
          </a:stretch>
        </p:blipFill>
        <p:spPr>
          <a:xfrm>
            <a:off x="6675894" y="0"/>
            <a:ext cx="5517312" cy="6858000"/>
          </a:xfrm>
          <a:prstGeom prst="rect">
            <a:avLst/>
          </a:prstGeom>
        </p:spPr>
      </p:pic>
      <p:sp>
        <p:nvSpPr>
          <p:cNvPr id="9" name="object 9">
            <a:extLst>
              <a:ext uri="{FF2B5EF4-FFF2-40B4-BE49-F238E27FC236}">
                <a16:creationId xmlns:a16="http://schemas.microsoft.com/office/drawing/2014/main" id="{96D3EE68-881A-1045-4884-87D906A841BD}"/>
              </a:ext>
            </a:extLst>
          </p:cNvPr>
          <p:cNvSpPr/>
          <p:nvPr/>
        </p:nvSpPr>
        <p:spPr>
          <a:xfrm>
            <a:off x="1238021" y="6252946"/>
            <a:ext cx="725170" cy="3810"/>
          </a:xfrm>
          <a:custGeom>
            <a:avLst/>
            <a:gdLst/>
            <a:ahLst/>
            <a:cxnLst/>
            <a:rect l="l" t="t" r="r" b="b"/>
            <a:pathLst>
              <a:path w="725169" h="3810">
                <a:moveTo>
                  <a:pt x="724992" y="0"/>
                </a:moveTo>
                <a:lnTo>
                  <a:pt x="0" y="0"/>
                </a:lnTo>
                <a:lnTo>
                  <a:pt x="0" y="3187"/>
                </a:lnTo>
                <a:lnTo>
                  <a:pt x="724992" y="3187"/>
                </a:lnTo>
                <a:lnTo>
                  <a:pt x="724992" y="0"/>
                </a:lnTo>
                <a:close/>
              </a:path>
            </a:pathLst>
          </a:custGeom>
          <a:solidFill>
            <a:srgbClr val="03296A"/>
          </a:solidFill>
        </p:spPr>
        <p:txBody>
          <a:bodyPr wrap="square" lIns="0" tIns="0" rIns="0" bIns="0" rtlCol="0"/>
          <a:lstStyle/>
          <a:p>
            <a:endParaRPr/>
          </a:p>
        </p:txBody>
      </p:sp>
      <p:sp>
        <p:nvSpPr>
          <p:cNvPr id="14" name="object 14">
            <a:extLst>
              <a:ext uri="{FF2B5EF4-FFF2-40B4-BE49-F238E27FC236}">
                <a16:creationId xmlns:a16="http://schemas.microsoft.com/office/drawing/2014/main" id="{63907D68-E678-1626-99E3-165E5E952E07}"/>
              </a:ext>
            </a:extLst>
          </p:cNvPr>
          <p:cNvSpPr/>
          <p:nvPr/>
        </p:nvSpPr>
        <p:spPr>
          <a:xfrm>
            <a:off x="542166" y="2662194"/>
            <a:ext cx="2962275" cy="246379"/>
          </a:xfrm>
          <a:custGeom>
            <a:avLst/>
            <a:gdLst/>
            <a:ahLst/>
            <a:cxnLst/>
            <a:rect l="l" t="t" r="r" b="b"/>
            <a:pathLst>
              <a:path w="2962275" h="246380">
                <a:moveTo>
                  <a:pt x="23444" y="0"/>
                </a:moveTo>
                <a:lnTo>
                  <a:pt x="14208" y="1759"/>
                </a:lnTo>
                <a:lnTo>
                  <a:pt x="6769" y="6645"/>
                </a:lnTo>
                <a:lnTo>
                  <a:pt x="1805" y="14069"/>
                </a:lnTo>
                <a:lnTo>
                  <a:pt x="0" y="23444"/>
                </a:lnTo>
                <a:lnTo>
                  <a:pt x="1805" y="32679"/>
                </a:lnTo>
                <a:lnTo>
                  <a:pt x="6769" y="40119"/>
                </a:lnTo>
                <a:lnTo>
                  <a:pt x="14208" y="45082"/>
                </a:lnTo>
                <a:lnTo>
                  <a:pt x="23444" y="46888"/>
                </a:lnTo>
                <a:lnTo>
                  <a:pt x="32870" y="45082"/>
                </a:lnTo>
                <a:lnTo>
                  <a:pt x="40408" y="40119"/>
                </a:lnTo>
                <a:lnTo>
                  <a:pt x="45407" y="32679"/>
                </a:lnTo>
                <a:lnTo>
                  <a:pt x="47218" y="23444"/>
                </a:lnTo>
                <a:lnTo>
                  <a:pt x="45407" y="14069"/>
                </a:lnTo>
                <a:lnTo>
                  <a:pt x="40408" y="6645"/>
                </a:lnTo>
                <a:lnTo>
                  <a:pt x="32870" y="1759"/>
                </a:lnTo>
                <a:lnTo>
                  <a:pt x="23444" y="0"/>
                </a:lnTo>
                <a:close/>
              </a:path>
              <a:path w="2962275" h="246380">
                <a:moveTo>
                  <a:pt x="41935" y="73964"/>
                </a:moveTo>
                <a:lnTo>
                  <a:pt x="4953" y="73964"/>
                </a:lnTo>
                <a:lnTo>
                  <a:pt x="4953" y="242366"/>
                </a:lnTo>
                <a:lnTo>
                  <a:pt x="41935" y="242366"/>
                </a:lnTo>
                <a:lnTo>
                  <a:pt x="41935" y="73964"/>
                </a:lnTo>
                <a:close/>
              </a:path>
              <a:path w="2962275" h="246380">
                <a:moveTo>
                  <a:pt x="123494" y="73964"/>
                </a:moveTo>
                <a:lnTo>
                  <a:pt x="86512" y="73964"/>
                </a:lnTo>
                <a:lnTo>
                  <a:pt x="86512" y="242366"/>
                </a:lnTo>
                <a:lnTo>
                  <a:pt x="123494" y="242366"/>
                </a:lnTo>
                <a:lnTo>
                  <a:pt x="123613" y="148590"/>
                </a:lnTo>
                <a:lnTo>
                  <a:pt x="126698" y="131435"/>
                </a:lnTo>
                <a:lnTo>
                  <a:pt x="135753" y="117675"/>
                </a:lnTo>
                <a:lnTo>
                  <a:pt x="149823" y="108806"/>
                </a:lnTo>
                <a:lnTo>
                  <a:pt x="168071" y="105664"/>
                </a:lnTo>
                <a:lnTo>
                  <a:pt x="239930" y="105664"/>
                </a:lnTo>
                <a:lnTo>
                  <a:pt x="233300" y="95427"/>
                </a:lnTo>
                <a:lnTo>
                  <a:pt x="123494" y="95427"/>
                </a:lnTo>
                <a:lnTo>
                  <a:pt x="123494" y="73964"/>
                </a:lnTo>
                <a:close/>
              </a:path>
              <a:path w="2962275" h="246380">
                <a:moveTo>
                  <a:pt x="239930" y="105664"/>
                </a:moveTo>
                <a:lnTo>
                  <a:pt x="168071" y="105664"/>
                </a:lnTo>
                <a:lnTo>
                  <a:pt x="185668" y="108806"/>
                </a:lnTo>
                <a:lnTo>
                  <a:pt x="185436" y="108806"/>
                </a:lnTo>
                <a:lnTo>
                  <a:pt x="198574" y="117468"/>
                </a:lnTo>
                <a:lnTo>
                  <a:pt x="207030" y="131017"/>
                </a:lnTo>
                <a:lnTo>
                  <a:pt x="210007" y="148590"/>
                </a:lnTo>
                <a:lnTo>
                  <a:pt x="210007" y="242366"/>
                </a:lnTo>
                <a:lnTo>
                  <a:pt x="246989" y="242366"/>
                </a:lnTo>
                <a:lnTo>
                  <a:pt x="246989" y="136372"/>
                </a:lnTo>
                <a:lnTo>
                  <a:pt x="242186" y="109146"/>
                </a:lnTo>
                <a:lnTo>
                  <a:pt x="239930" y="105664"/>
                </a:lnTo>
                <a:close/>
              </a:path>
              <a:path w="2962275" h="246380">
                <a:moveTo>
                  <a:pt x="180289" y="70002"/>
                </a:moveTo>
                <a:lnTo>
                  <a:pt x="163289" y="71653"/>
                </a:lnTo>
                <a:lnTo>
                  <a:pt x="148053" y="76523"/>
                </a:lnTo>
                <a:lnTo>
                  <a:pt x="134737" y="84489"/>
                </a:lnTo>
                <a:lnTo>
                  <a:pt x="123494" y="95427"/>
                </a:lnTo>
                <a:lnTo>
                  <a:pt x="233300" y="95427"/>
                </a:lnTo>
                <a:lnTo>
                  <a:pt x="228622" y="88204"/>
                </a:lnTo>
                <a:lnTo>
                  <a:pt x="207566" y="74754"/>
                </a:lnTo>
                <a:lnTo>
                  <a:pt x="180289" y="70002"/>
                </a:lnTo>
                <a:close/>
              </a:path>
              <a:path w="2962275" h="246380">
                <a:moveTo>
                  <a:pt x="409105" y="14528"/>
                </a:moveTo>
                <a:lnTo>
                  <a:pt x="369150" y="14528"/>
                </a:lnTo>
                <a:lnTo>
                  <a:pt x="369150" y="242366"/>
                </a:lnTo>
                <a:lnTo>
                  <a:pt x="408444" y="242366"/>
                </a:lnTo>
                <a:lnTo>
                  <a:pt x="408444" y="81229"/>
                </a:lnTo>
                <a:lnTo>
                  <a:pt x="456260" y="81229"/>
                </a:lnTo>
                <a:lnTo>
                  <a:pt x="409105" y="14528"/>
                </a:lnTo>
                <a:close/>
              </a:path>
              <a:path w="2962275" h="246380">
                <a:moveTo>
                  <a:pt x="456260" y="81229"/>
                </a:moveTo>
                <a:lnTo>
                  <a:pt x="408444" y="81229"/>
                </a:lnTo>
                <a:lnTo>
                  <a:pt x="522363" y="242366"/>
                </a:lnTo>
                <a:lnTo>
                  <a:pt x="562317" y="242366"/>
                </a:lnTo>
                <a:lnTo>
                  <a:pt x="562317" y="175666"/>
                </a:lnTo>
                <a:lnTo>
                  <a:pt x="523024" y="175666"/>
                </a:lnTo>
                <a:lnTo>
                  <a:pt x="456260" y="81229"/>
                </a:lnTo>
                <a:close/>
              </a:path>
              <a:path w="2962275" h="246380">
                <a:moveTo>
                  <a:pt x="562317" y="14528"/>
                </a:moveTo>
                <a:lnTo>
                  <a:pt x="523024" y="14528"/>
                </a:lnTo>
                <a:lnTo>
                  <a:pt x="523024" y="175666"/>
                </a:lnTo>
                <a:lnTo>
                  <a:pt x="562317" y="175666"/>
                </a:lnTo>
                <a:lnTo>
                  <a:pt x="562317" y="14528"/>
                </a:lnTo>
                <a:close/>
              </a:path>
              <a:path w="2962275" h="246380">
                <a:moveTo>
                  <a:pt x="688784" y="70002"/>
                </a:moveTo>
                <a:lnTo>
                  <a:pt x="652968" y="76719"/>
                </a:lnTo>
                <a:lnTo>
                  <a:pt x="624395" y="95262"/>
                </a:lnTo>
                <a:lnTo>
                  <a:pt x="605481" y="123216"/>
                </a:lnTo>
                <a:lnTo>
                  <a:pt x="598639" y="158165"/>
                </a:lnTo>
                <a:lnTo>
                  <a:pt x="605481" y="193115"/>
                </a:lnTo>
                <a:lnTo>
                  <a:pt x="624395" y="221068"/>
                </a:lnTo>
                <a:lnTo>
                  <a:pt x="652968" y="239611"/>
                </a:lnTo>
                <a:lnTo>
                  <a:pt x="688784" y="246329"/>
                </a:lnTo>
                <a:lnTo>
                  <a:pt x="724461" y="239611"/>
                </a:lnTo>
                <a:lnTo>
                  <a:pt x="753049" y="221068"/>
                </a:lnTo>
                <a:lnTo>
                  <a:pt x="760116" y="210667"/>
                </a:lnTo>
                <a:lnTo>
                  <a:pt x="688784" y="210667"/>
                </a:lnTo>
                <a:lnTo>
                  <a:pt x="668095" y="206643"/>
                </a:lnTo>
                <a:lnTo>
                  <a:pt x="651554" y="195560"/>
                </a:lnTo>
                <a:lnTo>
                  <a:pt x="640585" y="178906"/>
                </a:lnTo>
                <a:lnTo>
                  <a:pt x="636612" y="158165"/>
                </a:lnTo>
                <a:lnTo>
                  <a:pt x="640585" y="137425"/>
                </a:lnTo>
                <a:lnTo>
                  <a:pt x="651554" y="120770"/>
                </a:lnTo>
                <a:lnTo>
                  <a:pt x="668095" y="109688"/>
                </a:lnTo>
                <a:lnTo>
                  <a:pt x="688784" y="105664"/>
                </a:lnTo>
                <a:lnTo>
                  <a:pt x="760116" y="105664"/>
                </a:lnTo>
                <a:lnTo>
                  <a:pt x="753049" y="95262"/>
                </a:lnTo>
                <a:lnTo>
                  <a:pt x="724461" y="76719"/>
                </a:lnTo>
                <a:lnTo>
                  <a:pt x="688784" y="70002"/>
                </a:lnTo>
                <a:close/>
              </a:path>
              <a:path w="2962275" h="246380">
                <a:moveTo>
                  <a:pt x="760116" y="105664"/>
                </a:moveTo>
                <a:lnTo>
                  <a:pt x="688784" y="105664"/>
                </a:lnTo>
                <a:lnTo>
                  <a:pt x="709422" y="109688"/>
                </a:lnTo>
                <a:lnTo>
                  <a:pt x="725849" y="120770"/>
                </a:lnTo>
                <a:lnTo>
                  <a:pt x="736704" y="137425"/>
                </a:lnTo>
                <a:lnTo>
                  <a:pt x="740625" y="158165"/>
                </a:lnTo>
                <a:lnTo>
                  <a:pt x="736704" y="178906"/>
                </a:lnTo>
                <a:lnTo>
                  <a:pt x="725849" y="195560"/>
                </a:lnTo>
                <a:lnTo>
                  <a:pt x="709422" y="206643"/>
                </a:lnTo>
                <a:lnTo>
                  <a:pt x="688784" y="210667"/>
                </a:lnTo>
                <a:lnTo>
                  <a:pt x="760116" y="210667"/>
                </a:lnTo>
                <a:lnTo>
                  <a:pt x="772041" y="193115"/>
                </a:lnTo>
                <a:lnTo>
                  <a:pt x="778929" y="158165"/>
                </a:lnTo>
                <a:lnTo>
                  <a:pt x="772041" y="123216"/>
                </a:lnTo>
                <a:lnTo>
                  <a:pt x="760116" y="105664"/>
                </a:lnTo>
                <a:close/>
              </a:path>
              <a:path w="2962275" h="246380">
                <a:moveTo>
                  <a:pt x="849261" y="73964"/>
                </a:moveTo>
                <a:lnTo>
                  <a:pt x="812279" y="73964"/>
                </a:lnTo>
                <a:lnTo>
                  <a:pt x="812279" y="242366"/>
                </a:lnTo>
                <a:lnTo>
                  <a:pt x="849261" y="242366"/>
                </a:lnTo>
                <a:lnTo>
                  <a:pt x="849261" y="160477"/>
                </a:lnTo>
                <a:lnTo>
                  <a:pt x="853069" y="139385"/>
                </a:lnTo>
                <a:lnTo>
                  <a:pt x="864120" y="123247"/>
                </a:lnTo>
                <a:lnTo>
                  <a:pt x="881858" y="112928"/>
                </a:lnTo>
                <a:lnTo>
                  <a:pt x="905725" y="109296"/>
                </a:lnTo>
                <a:lnTo>
                  <a:pt x="911669" y="109296"/>
                </a:lnTo>
                <a:lnTo>
                  <a:pt x="911669" y="102031"/>
                </a:lnTo>
                <a:lnTo>
                  <a:pt x="849261" y="102031"/>
                </a:lnTo>
                <a:lnTo>
                  <a:pt x="849261" y="73964"/>
                </a:lnTo>
                <a:close/>
              </a:path>
              <a:path w="2962275" h="246380">
                <a:moveTo>
                  <a:pt x="911669" y="71323"/>
                </a:moveTo>
                <a:lnTo>
                  <a:pt x="905725" y="71323"/>
                </a:lnTo>
                <a:lnTo>
                  <a:pt x="888730" y="73428"/>
                </a:lnTo>
                <a:lnTo>
                  <a:pt x="873531" y="79495"/>
                </a:lnTo>
                <a:lnTo>
                  <a:pt x="860313" y="89154"/>
                </a:lnTo>
                <a:lnTo>
                  <a:pt x="849261" y="102031"/>
                </a:lnTo>
                <a:lnTo>
                  <a:pt x="911669" y="102031"/>
                </a:lnTo>
                <a:lnTo>
                  <a:pt x="911669" y="71323"/>
                </a:lnTo>
                <a:close/>
              </a:path>
              <a:path w="2962275" h="246380">
                <a:moveTo>
                  <a:pt x="996200" y="107645"/>
                </a:moveTo>
                <a:lnTo>
                  <a:pt x="959218" y="107645"/>
                </a:lnTo>
                <a:lnTo>
                  <a:pt x="959218" y="190525"/>
                </a:lnTo>
                <a:lnTo>
                  <a:pt x="962886" y="212695"/>
                </a:lnTo>
                <a:lnTo>
                  <a:pt x="973705" y="228952"/>
                </a:lnTo>
                <a:lnTo>
                  <a:pt x="991397" y="238956"/>
                </a:lnTo>
                <a:lnTo>
                  <a:pt x="1015682" y="242366"/>
                </a:lnTo>
                <a:lnTo>
                  <a:pt x="1037805" y="242366"/>
                </a:lnTo>
                <a:lnTo>
                  <a:pt x="1037805" y="208356"/>
                </a:lnTo>
                <a:lnTo>
                  <a:pt x="1020965" y="208356"/>
                </a:lnTo>
                <a:lnTo>
                  <a:pt x="1010548" y="206730"/>
                </a:lnTo>
                <a:lnTo>
                  <a:pt x="1002763" y="202041"/>
                </a:lnTo>
                <a:lnTo>
                  <a:pt x="997887" y="194565"/>
                </a:lnTo>
                <a:lnTo>
                  <a:pt x="996200" y="184581"/>
                </a:lnTo>
                <a:lnTo>
                  <a:pt x="996200" y="107645"/>
                </a:lnTo>
                <a:close/>
              </a:path>
              <a:path w="2962275" h="246380">
                <a:moveTo>
                  <a:pt x="1037805" y="73964"/>
                </a:moveTo>
                <a:lnTo>
                  <a:pt x="930821" y="73964"/>
                </a:lnTo>
                <a:lnTo>
                  <a:pt x="930821" y="107645"/>
                </a:lnTo>
                <a:lnTo>
                  <a:pt x="1037805" y="107645"/>
                </a:lnTo>
                <a:lnTo>
                  <a:pt x="1037805" y="73964"/>
                </a:lnTo>
                <a:close/>
              </a:path>
              <a:path w="2962275" h="246380">
                <a:moveTo>
                  <a:pt x="996200" y="28397"/>
                </a:moveTo>
                <a:lnTo>
                  <a:pt x="961199" y="28397"/>
                </a:lnTo>
                <a:lnTo>
                  <a:pt x="961199" y="69342"/>
                </a:lnTo>
                <a:lnTo>
                  <a:pt x="956576" y="73964"/>
                </a:lnTo>
                <a:lnTo>
                  <a:pt x="996200" y="73964"/>
                </a:lnTo>
                <a:lnTo>
                  <a:pt x="996200" y="28397"/>
                </a:lnTo>
                <a:close/>
              </a:path>
              <a:path w="2962275" h="246380">
                <a:moveTo>
                  <a:pt x="1109116" y="4622"/>
                </a:moveTo>
                <a:lnTo>
                  <a:pt x="1072134" y="4622"/>
                </a:lnTo>
                <a:lnTo>
                  <a:pt x="1072134" y="242366"/>
                </a:lnTo>
                <a:lnTo>
                  <a:pt x="1109116" y="242366"/>
                </a:lnTo>
                <a:lnTo>
                  <a:pt x="1109235" y="148590"/>
                </a:lnTo>
                <a:lnTo>
                  <a:pt x="1112320" y="131435"/>
                </a:lnTo>
                <a:lnTo>
                  <a:pt x="1121375" y="117675"/>
                </a:lnTo>
                <a:lnTo>
                  <a:pt x="1135444" y="108806"/>
                </a:lnTo>
                <a:lnTo>
                  <a:pt x="1153693" y="105664"/>
                </a:lnTo>
                <a:lnTo>
                  <a:pt x="1225552" y="105664"/>
                </a:lnTo>
                <a:lnTo>
                  <a:pt x="1219563" y="96418"/>
                </a:lnTo>
                <a:lnTo>
                  <a:pt x="1109116" y="96418"/>
                </a:lnTo>
                <a:lnTo>
                  <a:pt x="1109116" y="4622"/>
                </a:lnTo>
                <a:close/>
              </a:path>
              <a:path w="2962275" h="246380">
                <a:moveTo>
                  <a:pt x="1225552" y="105664"/>
                </a:moveTo>
                <a:lnTo>
                  <a:pt x="1153693" y="105664"/>
                </a:lnTo>
                <a:lnTo>
                  <a:pt x="1171289" y="108806"/>
                </a:lnTo>
                <a:lnTo>
                  <a:pt x="1171058" y="108806"/>
                </a:lnTo>
                <a:lnTo>
                  <a:pt x="1184195" y="117468"/>
                </a:lnTo>
                <a:lnTo>
                  <a:pt x="1192651" y="131017"/>
                </a:lnTo>
                <a:lnTo>
                  <a:pt x="1195628" y="148590"/>
                </a:lnTo>
                <a:lnTo>
                  <a:pt x="1195628" y="242366"/>
                </a:lnTo>
                <a:lnTo>
                  <a:pt x="1232611" y="242366"/>
                </a:lnTo>
                <a:lnTo>
                  <a:pt x="1232611" y="136372"/>
                </a:lnTo>
                <a:lnTo>
                  <a:pt x="1227807" y="109146"/>
                </a:lnTo>
                <a:lnTo>
                  <a:pt x="1225552" y="105664"/>
                </a:lnTo>
                <a:close/>
              </a:path>
              <a:path w="2962275" h="246380">
                <a:moveTo>
                  <a:pt x="1165910" y="70002"/>
                </a:moveTo>
                <a:lnTo>
                  <a:pt x="1148910" y="71715"/>
                </a:lnTo>
                <a:lnTo>
                  <a:pt x="1133675" y="76771"/>
                </a:lnTo>
                <a:lnTo>
                  <a:pt x="1120358" y="85047"/>
                </a:lnTo>
                <a:lnTo>
                  <a:pt x="1109116" y="96418"/>
                </a:lnTo>
                <a:lnTo>
                  <a:pt x="1219563" y="96418"/>
                </a:lnTo>
                <a:lnTo>
                  <a:pt x="1214243" y="88204"/>
                </a:lnTo>
                <a:lnTo>
                  <a:pt x="1193188" y="74754"/>
                </a:lnTo>
                <a:lnTo>
                  <a:pt x="1165910" y="70002"/>
                </a:lnTo>
                <a:close/>
              </a:path>
              <a:path w="2962275" h="246380">
                <a:moveTo>
                  <a:pt x="1355115" y="70002"/>
                </a:moveTo>
                <a:lnTo>
                  <a:pt x="1319481" y="76725"/>
                </a:lnTo>
                <a:lnTo>
                  <a:pt x="1290987" y="95303"/>
                </a:lnTo>
                <a:lnTo>
                  <a:pt x="1272137" y="123216"/>
                </a:lnTo>
                <a:lnTo>
                  <a:pt x="1265301" y="158165"/>
                </a:lnTo>
                <a:lnTo>
                  <a:pt x="1272152" y="193115"/>
                </a:lnTo>
                <a:lnTo>
                  <a:pt x="1291139" y="221068"/>
                </a:lnTo>
                <a:lnTo>
                  <a:pt x="1319907" y="239611"/>
                </a:lnTo>
                <a:lnTo>
                  <a:pt x="1356106" y="246329"/>
                </a:lnTo>
                <a:lnTo>
                  <a:pt x="1384575" y="242361"/>
                </a:lnTo>
                <a:lnTo>
                  <a:pt x="1409268" y="231181"/>
                </a:lnTo>
                <a:lnTo>
                  <a:pt x="1429007" y="213871"/>
                </a:lnTo>
                <a:lnTo>
                  <a:pt x="1429551" y="212979"/>
                </a:lnTo>
                <a:lnTo>
                  <a:pt x="1356766" y="212979"/>
                </a:lnTo>
                <a:lnTo>
                  <a:pt x="1338311" y="210069"/>
                </a:lnTo>
                <a:lnTo>
                  <a:pt x="1323044" y="201834"/>
                </a:lnTo>
                <a:lnTo>
                  <a:pt x="1311678" y="189018"/>
                </a:lnTo>
                <a:lnTo>
                  <a:pt x="1304925" y="172364"/>
                </a:lnTo>
                <a:lnTo>
                  <a:pt x="1444269" y="172364"/>
                </a:lnTo>
                <a:lnTo>
                  <a:pt x="1444929" y="168071"/>
                </a:lnTo>
                <a:lnTo>
                  <a:pt x="1445260" y="163118"/>
                </a:lnTo>
                <a:lnTo>
                  <a:pt x="1445195" y="158165"/>
                </a:lnTo>
                <a:lnTo>
                  <a:pt x="1442045" y="141986"/>
                </a:lnTo>
                <a:lnTo>
                  <a:pt x="1305255" y="141986"/>
                </a:lnTo>
                <a:lnTo>
                  <a:pt x="1312057" y="126198"/>
                </a:lnTo>
                <a:lnTo>
                  <a:pt x="1312117" y="126059"/>
                </a:lnTo>
                <a:lnTo>
                  <a:pt x="1323137" y="114001"/>
                </a:lnTo>
                <a:lnTo>
                  <a:pt x="1337765" y="106138"/>
                </a:lnTo>
                <a:lnTo>
                  <a:pt x="1337559" y="106138"/>
                </a:lnTo>
                <a:lnTo>
                  <a:pt x="1355115" y="103352"/>
                </a:lnTo>
                <a:lnTo>
                  <a:pt x="1424931" y="103352"/>
                </a:lnTo>
                <a:lnTo>
                  <a:pt x="1419504" y="95303"/>
                </a:lnTo>
                <a:lnTo>
                  <a:pt x="1390931" y="76725"/>
                </a:lnTo>
                <a:lnTo>
                  <a:pt x="1355115" y="70002"/>
                </a:lnTo>
                <a:close/>
              </a:path>
              <a:path w="2962275" h="246380">
                <a:moveTo>
                  <a:pt x="1442618" y="191516"/>
                </a:moveTo>
                <a:lnTo>
                  <a:pt x="1401673" y="191516"/>
                </a:lnTo>
                <a:lnTo>
                  <a:pt x="1393774" y="200302"/>
                </a:lnTo>
                <a:lnTo>
                  <a:pt x="1383306" y="207076"/>
                </a:lnTo>
                <a:lnTo>
                  <a:pt x="1370794" y="211436"/>
                </a:lnTo>
                <a:lnTo>
                  <a:pt x="1356766" y="212979"/>
                </a:lnTo>
                <a:lnTo>
                  <a:pt x="1429551" y="212979"/>
                </a:lnTo>
                <a:lnTo>
                  <a:pt x="1442618" y="191516"/>
                </a:lnTo>
                <a:close/>
              </a:path>
              <a:path w="2962275" h="246380">
                <a:moveTo>
                  <a:pt x="1424931" y="103352"/>
                </a:moveTo>
                <a:lnTo>
                  <a:pt x="1355115" y="103352"/>
                </a:lnTo>
                <a:lnTo>
                  <a:pt x="1372806" y="106138"/>
                </a:lnTo>
                <a:lnTo>
                  <a:pt x="1387681" y="114001"/>
                </a:lnTo>
                <a:lnTo>
                  <a:pt x="1398903" y="126198"/>
                </a:lnTo>
                <a:lnTo>
                  <a:pt x="1405636" y="141986"/>
                </a:lnTo>
                <a:lnTo>
                  <a:pt x="1442045" y="141986"/>
                </a:lnTo>
                <a:lnTo>
                  <a:pt x="1438418" y="123355"/>
                </a:lnTo>
                <a:lnTo>
                  <a:pt x="1424931" y="103352"/>
                </a:lnTo>
                <a:close/>
              </a:path>
              <a:path w="2962275" h="246380">
                <a:moveTo>
                  <a:pt x="1514602" y="73964"/>
                </a:moveTo>
                <a:lnTo>
                  <a:pt x="1477619" y="73964"/>
                </a:lnTo>
                <a:lnTo>
                  <a:pt x="1477619" y="242366"/>
                </a:lnTo>
                <a:lnTo>
                  <a:pt x="1514602" y="242366"/>
                </a:lnTo>
                <a:lnTo>
                  <a:pt x="1514602" y="160477"/>
                </a:lnTo>
                <a:lnTo>
                  <a:pt x="1518409" y="139385"/>
                </a:lnTo>
                <a:lnTo>
                  <a:pt x="1529461" y="123247"/>
                </a:lnTo>
                <a:lnTo>
                  <a:pt x="1547198" y="112928"/>
                </a:lnTo>
                <a:lnTo>
                  <a:pt x="1571066" y="109296"/>
                </a:lnTo>
                <a:lnTo>
                  <a:pt x="1577009" y="109296"/>
                </a:lnTo>
                <a:lnTo>
                  <a:pt x="1577009" y="102031"/>
                </a:lnTo>
                <a:lnTo>
                  <a:pt x="1514602" y="102031"/>
                </a:lnTo>
                <a:lnTo>
                  <a:pt x="1514602" y="73964"/>
                </a:lnTo>
                <a:close/>
              </a:path>
              <a:path w="2962275" h="246380">
                <a:moveTo>
                  <a:pt x="1577009" y="71323"/>
                </a:moveTo>
                <a:lnTo>
                  <a:pt x="1571066" y="71323"/>
                </a:lnTo>
                <a:lnTo>
                  <a:pt x="1554071" y="73428"/>
                </a:lnTo>
                <a:lnTo>
                  <a:pt x="1538871" y="79495"/>
                </a:lnTo>
                <a:lnTo>
                  <a:pt x="1525653" y="89154"/>
                </a:lnTo>
                <a:lnTo>
                  <a:pt x="1514602" y="102031"/>
                </a:lnTo>
                <a:lnTo>
                  <a:pt x="1577009" y="102031"/>
                </a:lnTo>
                <a:lnTo>
                  <a:pt x="1577009" y="71323"/>
                </a:lnTo>
                <a:close/>
              </a:path>
              <a:path w="2962275" h="246380">
                <a:moveTo>
                  <a:pt x="1641068" y="73964"/>
                </a:moveTo>
                <a:lnTo>
                  <a:pt x="1604086" y="73964"/>
                </a:lnTo>
                <a:lnTo>
                  <a:pt x="1604086" y="242366"/>
                </a:lnTo>
                <a:lnTo>
                  <a:pt x="1641068" y="242366"/>
                </a:lnTo>
                <a:lnTo>
                  <a:pt x="1641187" y="148590"/>
                </a:lnTo>
                <a:lnTo>
                  <a:pt x="1644272" y="131435"/>
                </a:lnTo>
                <a:lnTo>
                  <a:pt x="1653327" y="117675"/>
                </a:lnTo>
                <a:lnTo>
                  <a:pt x="1667396" y="108806"/>
                </a:lnTo>
                <a:lnTo>
                  <a:pt x="1685645" y="105664"/>
                </a:lnTo>
                <a:lnTo>
                  <a:pt x="1757504" y="105664"/>
                </a:lnTo>
                <a:lnTo>
                  <a:pt x="1750874" y="95427"/>
                </a:lnTo>
                <a:lnTo>
                  <a:pt x="1641068" y="95427"/>
                </a:lnTo>
                <a:lnTo>
                  <a:pt x="1641068" y="73964"/>
                </a:lnTo>
                <a:close/>
              </a:path>
              <a:path w="2962275" h="246380">
                <a:moveTo>
                  <a:pt x="1757504" y="105664"/>
                </a:moveTo>
                <a:lnTo>
                  <a:pt x="1685645" y="105664"/>
                </a:lnTo>
                <a:lnTo>
                  <a:pt x="1703242" y="108806"/>
                </a:lnTo>
                <a:lnTo>
                  <a:pt x="1703010" y="108806"/>
                </a:lnTo>
                <a:lnTo>
                  <a:pt x="1716147" y="117468"/>
                </a:lnTo>
                <a:lnTo>
                  <a:pt x="1724604" y="131017"/>
                </a:lnTo>
                <a:lnTo>
                  <a:pt x="1727581" y="148590"/>
                </a:lnTo>
                <a:lnTo>
                  <a:pt x="1727581" y="242366"/>
                </a:lnTo>
                <a:lnTo>
                  <a:pt x="1764563" y="242366"/>
                </a:lnTo>
                <a:lnTo>
                  <a:pt x="1764563" y="136372"/>
                </a:lnTo>
                <a:lnTo>
                  <a:pt x="1759760" y="109146"/>
                </a:lnTo>
                <a:lnTo>
                  <a:pt x="1757504" y="105664"/>
                </a:lnTo>
                <a:close/>
              </a:path>
              <a:path w="2962275" h="246380">
                <a:moveTo>
                  <a:pt x="1697863" y="70002"/>
                </a:moveTo>
                <a:lnTo>
                  <a:pt x="1680862" y="71653"/>
                </a:lnTo>
                <a:lnTo>
                  <a:pt x="1665627" y="76523"/>
                </a:lnTo>
                <a:lnTo>
                  <a:pt x="1652310" y="84489"/>
                </a:lnTo>
                <a:lnTo>
                  <a:pt x="1641068" y="95427"/>
                </a:lnTo>
                <a:lnTo>
                  <a:pt x="1750874" y="95427"/>
                </a:lnTo>
                <a:lnTo>
                  <a:pt x="1746196" y="88204"/>
                </a:lnTo>
                <a:lnTo>
                  <a:pt x="1725140" y="74754"/>
                </a:lnTo>
                <a:lnTo>
                  <a:pt x="1697863" y="70002"/>
                </a:lnTo>
                <a:close/>
              </a:path>
              <a:path w="2962275" h="246380">
                <a:moveTo>
                  <a:pt x="1926018" y="14528"/>
                </a:moveTo>
                <a:lnTo>
                  <a:pt x="1886724" y="14528"/>
                </a:lnTo>
                <a:lnTo>
                  <a:pt x="1886724" y="242366"/>
                </a:lnTo>
                <a:lnTo>
                  <a:pt x="1926018" y="242366"/>
                </a:lnTo>
                <a:lnTo>
                  <a:pt x="1926018" y="14528"/>
                </a:lnTo>
                <a:close/>
              </a:path>
              <a:path w="2962275" h="246380">
                <a:moveTo>
                  <a:pt x="2009228" y="73964"/>
                </a:moveTo>
                <a:lnTo>
                  <a:pt x="1972246" y="73964"/>
                </a:lnTo>
                <a:lnTo>
                  <a:pt x="1972246" y="242366"/>
                </a:lnTo>
                <a:lnTo>
                  <a:pt x="2009228" y="242366"/>
                </a:lnTo>
                <a:lnTo>
                  <a:pt x="2009228" y="160477"/>
                </a:lnTo>
                <a:lnTo>
                  <a:pt x="2013036" y="139385"/>
                </a:lnTo>
                <a:lnTo>
                  <a:pt x="2024087" y="123247"/>
                </a:lnTo>
                <a:lnTo>
                  <a:pt x="2041825" y="112928"/>
                </a:lnTo>
                <a:lnTo>
                  <a:pt x="2065693" y="109296"/>
                </a:lnTo>
                <a:lnTo>
                  <a:pt x="2071636" y="109296"/>
                </a:lnTo>
                <a:lnTo>
                  <a:pt x="2071636" y="102031"/>
                </a:lnTo>
                <a:lnTo>
                  <a:pt x="2009228" y="102031"/>
                </a:lnTo>
                <a:lnTo>
                  <a:pt x="2009228" y="73964"/>
                </a:lnTo>
                <a:close/>
              </a:path>
              <a:path w="2962275" h="246380">
                <a:moveTo>
                  <a:pt x="2071636" y="71323"/>
                </a:moveTo>
                <a:lnTo>
                  <a:pt x="2065693" y="71323"/>
                </a:lnTo>
                <a:lnTo>
                  <a:pt x="2048698" y="73428"/>
                </a:lnTo>
                <a:lnTo>
                  <a:pt x="2033498" y="79495"/>
                </a:lnTo>
                <a:lnTo>
                  <a:pt x="2020280" y="89154"/>
                </a:lnTo>
                <a:lnTo>
                  <a:pt x="2009228" y="102031"/>
                </a:lnTo>
                <a:lnTo>
                  <a:pt x="2071636" y="102031"/>
                </a:lnTo>
                <a:lnTo>
                  <a:pt x="2071636" y="71323"/>
                </a:lnTo>
                <a:close/>
              </a:path>
              <a:path w="2962275" h="246380">
                <a:moveTo>
                  <a:pt x="2171357" y="70002"/>
                </a:moveTo>
                <a:lnTo>
                  <a:pt x="2135723" y="76725"/>
                </a:lnTo>
                <a:lnTo>
                  <a:pt x="2107229" y="95303"/>
                </a:lnTo>
                <a:lnTo>
                  <a:pt x="2088378" y="123216"/>
                </a:lnTo>
                <a:lnTo>
                  <a:pt x="2081542" y="158165"/>
                </a:lnTo>
                <a:lnTo>
                  <a:pt x="2088394" y="193115"/>
                </a:lnTo>
                <a:lnTo>
                  <a:pt x="2107380" y="221068"/>
                </a:lnTo>
                <a:lnTo>
                  <a:pt x="2136149" y="239611"/>
                </a:lnTo>
                <a:lnTo>
                  <a:pt x="2172347" y="246329"/>
                </a:lnTo>
                <a:lnTo>
                  <a:pt x="2200817" y="242361"/>
                </a:lnTo>
                <a:lnTo>
                  <a:pt x="2225509" y="231181"/>
                </a:lnTo>
                <a:lnTo>
                  <a:pt x="2245249" y="213871"/>
                </a:lnTo>
                <a:lnTo>
                  <a:pt x="2245793" y="212979"/>
                </a:lnTo>
                <a:lnTo>
                  <a:pt x="2173008" y="212979"/>
                </a:lnTo>
                <a:lnTo>
                  <a:pt x="2154553" y="210069"/>
                </a:lnTo>
                <a:lnTo>
                  <a:pt x="2139286" y="201834"/>
                </a:lnTo>
                <a:lnTo>
                  <a:pt x="2127920" y="189018"/>
                </a:lnTo>
                <a:lnTo>
                  <a:pt x="2121166" y="172364"/>
                </a:lnTo>
                <a:lnTo>
                  <a:pt x="2260511" y="172364"/>
                </a:lnTo>
                <a:lnTo>
                  <a:pt x="2261171" y="168071"/>
                </a:lnTo>
                <a:lnTo>
                  <a:pt x="2261501" y="163118"/>
                </a:lnTo>
                <a:lnTo>
                  <a:pt x="2261437" y="158165"/>
                </a:lnTo>
                <a:lnTo>
                  <a:pt x="2258287" y="141986"/>
                </a:lnTo>
                <a:lnTo>
                  <a:pt x="2121496" y="141986"/>
                </a:lnTo>
                <a:lnTo>
                  <a:pt x="2128298" y="126198"/>
                </a:lnTo>
                <a:lnTo>
                  <a:pt x="2128358" y="126059"/>
                </a:lnTo>
                <a:lnTo>
                  <a:pt x="2139379" y="114001"/>
                </a:lnTo>
                <a:lnTo>
                  <a:pt x="2154006" y="106138"/>
                </a:lnTo>
                <a:lnTo>
                  <a:pt x="2153801" y="106138"/>
                </a:lnTo>
                <a:lnTo>
                  <a:pt x="2171357" y="103352"/>
                </a:lnTo>
                <a:lnTo>
                  <a:pt x="2241173" y="103352"/>
                </a:lnTo>
                <a:lnTo>
                  <a:pt x="2235746" y="95303"/>
                </a:lnTo>
                <a:lnTo>
                  <a:pt x="2207173" y="76725"/>
                </a:lnTo>
                <a:lnTo>
                  <a:pt x="2171357" y="70002"/>
                </a:lnTo>
                <a:close/>
              </a:path>
              <a:path w="2962275" h="246380">
                <a:moveTo>
                  <a:pt x="2258860" y="191516"/>
                </a:moveTo>
                <a:lnTo>
                  <a:pt x="2217915" y="191516"/>
                </a:lnTo>
                <a:lnTo>
                  <a:pt x="2210016" y="200302"/>
                </a:lnTo>
                <a:lnTo>
                  <a:pt x="2199547" y="207076"/>
                </a:lnTo>
                <a:lnTo>
                  <a:pt x="2187036" y="211436"/>
                </a:lnTo>
                <a:lnTo>
                  <a:pt x="2173008" y="212979"/>
                </a:lnTo>
                <a:lnTo>
                  <a:pt x="2245793" y="212979"/>
                </a:lnTo>
                <a:lnTo>
                  <a:pt x="2258860" y="191516"/>
                </a:lnTo>
                <a:close/>
              </a:path>
              <a:path w="2962275" h="246380">
                <a:moveTo>
                  <a:pt x="2241173" y="103352"/>
                </a:moveTo>
                <a:lnTo>
                  <a:pt x="2171357" y="103352"/>
                </a:lnTo>
                <a:lnTo>
                  <a:pt x="2189048" y="106138"/>
                </a:lnTo>
                <a:lnTo>
                  <a:pt x="2203923" y="114001"/>
                </a:lnTo>
                <a:lnTo>
                  <a:pt x="2215144" y="126198"/>
                </a:lnTo>
                <a:lnTo>
                  <a:pt x="2221877" y="141986"/>
                </a:lnTo>
                <a:lnTo>
                  <a:pt x="2258287" y="141986"/>
                </a:lnTo>
                <a:lnTo>
                  <a:pt x="2254660" y="123355"/>
                </a:lnTo>
                <a:lnTo>
                  <a:pt x="2241173" y="103352"/>
                </a:lnTo>
                <a:close/>
              </a:path>
              <a:path w="2962275" h="246380">
                <a:moveTo>
                  <a:pt x="2331504" y="4622"/>
                </a:moveTo>
                <a:lnTo>
                  <a:pt x="2294521" y="4622"/>
                </a:lnTo>
                <a:lnTo>
                  <a:pt x="2294521" y="242366"/>
                </a:lnTo>
                <a:lnTo>
                  <a:pt x="2331504" y="242366"/>
                </a:lnTo>
                <a:lnTo>
                  <a:pt x="2331504" y="4622"/>
                </a:lnTo>
                <a:close/>
              </a:path>
              <a:path w="2962275" h="246380">
                <a:moveTo>
                  <a:pt x="2449385" y="70002"/>
                </a:moveTo>
                <a:lnTo>
                  <a:pt x="2416375" y="76719"/>
                </a:lnTo>
                <a:lnTo>
                  <a:pt x="2390114" y="95262"/>
                </a:lnTo>
                <a:lnTo>
                  <a:pt x="2372768" y="123216"/>
                </a:lnTo>
                <a:lnTo>
                  <a:pt x="2366505" y="158165"/>
                </a:lnTo>
                <a:lnTo>
                  <a:pt x="2372768" y="193115"/>
                </a:lnTo>
                <a:lnTo>
                  <a:pt x="2390114" y="221068"/>
                </a:lnTo>
                <a:lnTo>
                  <a:pt x="2416375" y="239611"/>
                </a:lnTo>
                <a:lnTo>
                  <a:pt x="2449385" y="246329"/>
                </a:lnTo>
                <a:lnTo>
                  <a:pt x="2467118" y="244404"/>
                </a:lnTo>
                <a:lnTo>
                  <a:pt x="2483024" y="238858"/>
                </a:lnTo>
                <a:lnTo>
                  <a:pt x="2496887" y="230030"/>
                </a:lnTo>
                <a:lnTo>
                  <a:pt x="2508491" y="218262"/>
                </a:lnTo>
                <a:lnTo>
                  <a:pt x="2545473" y="218262"/>
                </a:lnTo>
                <a:lnTo>
                  <a:pt x="2545473" y="210667"/>
                </a:lnTo>
                <a:lnTo>
                  <a:pt x="2456649" y="210667"/>
                </a:lnTo>
                <a:lnTo>
                  <a:pt x="2435821" y="206643"/>
                </a:lnTo>
                <a:lnTo>
                  <a:pt x="2419296" y="195560"/>
                </a:lnTo>
                <a:lnTo>
                  <a:pt x="2408404" y="178906"/>
                </a:lnTo>
                <a:lnTo>
                  <a:pt x="2404478" y="158165"/>
                </a:lnTo>
                <a:lnTo>
                  <a:pt x="2408404" y="137425"/>
                </a:lnTo>
                <a:lnTo>
                  <a:pt x="2419296" y="120770"/>
                </a:lnTo>
                <a:lnTo>
                  <a:pt x="2435821" y="109688"/>
                </a:lnTo>
                <a:lnTo>
                  <a:pt x="2456649" y="105664"/>
                </a:lnTo>
                <a:lnTo>
                  <a:pt x="2545473" y="105664"/>
                </a:lnTo>
                <a:lnTo>
                  <a:pt x="2545473" y="98069"/>
                </a:lnTo>
                <a:lnTo>
                  <a:pt x="2508491" y="98069"/>
                </a:lnTo>
                <a:lnTo>
                  <a:pt x="2496887" y="86300"/>
                </a:lnTo>
                <a:lnTo>
                  <a:pt x="2483024" y="77473"/>
                </a:lnTo>
                <a:lnTo>
                  <a:pt x="2467118" y="71926"/>
                </a:lnTo>
                <a:lnTo>
                  <a:pt x="2449385" y="70002"/>
                </a:lnTo>
                <a:close/>
              </a:path>
              <a:path w="2962275" h="246380">
                <a:moveTo>
                  <a:pt x="2545473" y="218262"/>
                </a:moveTo>
                <a:lnTo>
                  <a:pt x="2508491" y="218262"/>
                </a:lnTo>
                <a:lnTo>
                  <a:pt x="2508491" y="242366"/>
                </a:lnTo>
                <a:lnTo>
                  <a:pt x="2545473" y="242366"/>
                </a:lnTo>
                <a:lnTo>
                  <a:pt x="2545473" y="218262"/>
                </a:lnTo>
                <a:close/>
              </a:path>
              <a:path w="2962275" h="246380">
                <a:moveTo>
                  <a:pt x="2545473" y="105664"/>
                </a:moveTo>
                <a:lnTo>
                  <a:pt x="2456649" y="105664"/>
                </a:lnTo>
                <a:lnTo>
                  <a:pt x="2477287" y="109688"/>
                </a:lnTo>
                <a:lnTo>
                  <a:pt x="2493714" y="120770"/>
                </a:lnTo>
                <a:lnTo>
                  <a:pt x="2504570" y="137425"/>
                </a:lnTo>
                <a:lnTo>
                  <a:pt x="2508491" y="158165"/>
                </a:lnTo>
                <a:lnTo>
                  <a:pt x="2504570" y="178906"/>
                </a:lnTo>
                <a:lnTo>
                  <a:pt x="2493714" y="195560"/>
                </a:lnTo>
                <a:lnTo>
                  <a:pt x="2477287" y="206643"/>
                </a:lnTo>
                <a:lnTo>
                  <a:pt x="2456649" y="210667"/>
                </a:lnTo>
                <a:lnTo>
                  <a:pt x="2545473" y="210667"/>
                </a:lnTo>
                <a:lnTo>
                  <a:pt x="2545473" y="105664"/>
                </a:lnTo>
                <a:close/>
              </a:path>
              <a:path w="2962275" h="246380">
                <a:moveTo>
                  <a:pt x="2545473" y="73964"/>
                </a:moveTo>
                <a:lnTo>
                  <a:pt x="2508491" y="73964"/>
                </a:lnTo>
                <a:lnTo>
                  <a:pt x="2508491" y="98069"/>
                </a:lnTo>
                <a:lnTo>
                  <a:pt x="2545473" y="98069"/>
                </a:lnTo>
                <a:lnTo>
                  <a:pt x="2545473" y="73964"/>
                </a:lnTo>
                <a:close/>
              </a:path>
              <a:path w="2962275" h="246380">
                <a:moveTo>
                  <a:pt x="2626372" y="73964"/>
                </a:moveTo>
                <a:lnTo>
                  <a:pt x="2589390" y="73964"/>
                </a:lnTo>
                <a:lnTo>
                  <a:pt x="2589390" y="242366"/>
                </a:lnTo>
                <a:lnTo>
                  <a:pt x="2626372" y="242366"/>
                </a:lnTo>
                <a:lnTo>
                  <a:pt x="2626491" y="148590"/>
                </a:lnTo>
                <a:lnTo>
                  <a:pt x="2629576" y="131435"/>
                </a:lnTo>
                <a:lnTo>
                  <a:pt x="2638631" y="117675"/>
                </a:lnTo>
                <a:lnTo>
                  <a:pt x="2652700" y="108806"/>
                </a:lnTo>
                <a:lnTo>
                  <a:pt x="2670949" y="105664"/>
                </a:lnTo>
                <a:lnTo>
                  <a:pt x="2742808" y="105664"/>
                </a:lnTo>
                <a:lnTo>
                  <a:pt x="2736178" y="95427"/>
                </a:lnTo>
                <a:lnTo>
                  <a:pt x="2626372" y="95427"/>
                </a:lnTo>
                <a:lnTo>
                  <a:pt x="2626372" y="73964"/>
                </a:lnTo>
                <a:close/>
              </a:path>
              <a:path w="2962275" h="246380">
                <a:moveTo>
                  <a:pt x="2742808" y="105664"/>
                </a:moveTo>
                <a:lnTo>
                  <a:pt x="2670949" y="105664"/>
                </a:lnTo>
                <a:lnTo>
                  <a:pt x="2688546" y="108806"/>
                </a:lnTo>
                <a:lnTo>
                  <a:pt x="2688314" y="108806"/>
                </a:lnTo>
                <a:lnTo>
                  <a:pt x="2701451" y="117468"/>
                </a:lnTo>
                <a:lnTo>
                  <a:pt x="2709908" y="131017"/>
                </a:lnTo>
                <a:lnTo>
                  <a:pt x="2712885" y="148590"/>
                </a:lnTo>
                <a:lnTo>
                  <a:pt x="2712885" y="242366"/>
                </a:lnTo>
                <a:lnTo>
                  <a:pt x="2749867" y="242366"/>
                </a:lnTo>
                <a:lnTo>
                  <a:pt x="2749867" y="136372"/>
                </a:lnTo>
                <a:lnTo>
                  <a:pt x="2745064" y="109146"/>
                </a:lnTo>
                <a:lnTo>
                  <a:pt x="2742808" y="105664"/>
                </a:lnTo>
                <a:close/>
              </a:path>
              <a:path w="2962275" h="246380">
                <a:moveTo>
                  <a:pt x="2683167" y="70002"/>
                </a:moveTo>
                <a:lnTo>
                  <a:pt x="2666166" y="71653"/>
                </a:lnTo>
                <a:lnTo>
                  <a:pt x="2650931" y="76523"/>
                </a:lnTo>
                <a:lnTo>
                  <a:pt x="2637614" y="84489"/>
                </a:lnTo>
                <a:lnTo>
                  <a:pt x="2626372" y="95427"/>
                </a:lnTo>
                <a:lnTo>
                  <a:pt x="2736178" y="95427"/>
                </a:lnTo>
                <a:lnTo>
                  <a:pt x="2731500" y="88204"/>
                </a:lnTo>
                <a:lnTo>
                  <a:pt x="2710444" y="74754"/>
                </a:lnTo>
                <a:lnTo>
                  <a:pt x="2683167" y="70002"/>
                </a:lnTo>
                <a:close/>
              </a:path>
              <a:path w="2962275" h="246380">
                <a:moveTo>
                  <a:pt x="2866085" y="70002"/>
                </a:moveTo>
                <a:lnTo>
                  <a:pt x="2833075" y="76719"/>
                </a:lnTo>
                <a:lnTo>
                  <a:pt x="2806814" y="95262"/>
                </a:lnTo>
                <a:lnTo>
                  <a:pt x="2789468" y="123216"/>
                </a:lnTo>
                <a:lnTo>
                  <a:pt x="2783205" y="158165"/>
                </a:lnTo>
                <a:lnTo>
                  <a:pt x="2789468" y="193115"/>
                </a:lnTo>
                <a:lnTo>
                  <a:pt x="2806814" y="221068"/>
                </a:lnTo>
                <a:lnTo>
                  <a:pt x="2833075" y="239611"/>
                </a:lnTo>
                <a:lnTo>
                  <a:pt x="2866085" y="246329"/>
                </a:lnTo>
                <a:lnTo>
                  <a:pt x="2883817" y="244404"/>
                </a:lnTo>
                <a:lnTo>
                  <a:pt x="2899724" y="238858"/>
                </a:lnTo>
                <a:lnTo>
                  <a:pt x="2913587" y="230030"/>
                </a:lnTo>
                <a:lnTo>
                  <a:pt x="2925191" y="218262"/>
                </a:lnTo>
                <a:lnTo>
                  <a:pt x="2962173" y="218262"/>
                </a:lnTo>
                <a:lnTo>
                  <a:pt x="2962173" y="210667"/>
                </a:lnTo>
                <a:lnTo>
                  <a:pt x="2873349" y="210667"/>
                </a:lnTo>
                <a:lnTo>
                  <a:pt x="2852521" y="206643"/>
                </a:lnTo>
                <a:lnTo>
                  <a:pt x="2835995" y="195560"/>
                </a:lnTo>
                <a:lnTo>
                  <a:pt x="2825104" y="178906"/>
                </a:lnTo>
                <a:lnTo>
                  <a:pt x="2821178" y="158165"/>
                </a:lnTo>
                <a:lnTo>
                  <a:pt x="2825104" y="137425"/>
                </a:lnTo>
                <a:lnTo>
                  <a:pt x="2835995" y="120770"/>
                </a:lnTo>
                <a:lnTo>
                  <a:pt x="2852521" y="109688"/>
                </a:lnTo>
                <a:lnTo>
                  <a:pt x="2873349" y="105664"/>
                </a:lnTo>
                <a:lnTo>
                  <a:pt x="2962173" y="105664"/>
                </a:lnTo>
                <a:lnTo>
                  <a:pt x="2962173" y="98069"/>
                </a:lnTo>
                <a:lnTo>
                  <a:pt x="2925191" y="98069"/>
                </a:lnTo>
                <a:lnTo>
                  <a:pt x="2913587" y="86300"/>
                </a:lnTo>
                <a:lnTo>
                  <a:pt x="2899724" y="77473"/>
                </a:lnTo>
                <a:lnTo>
                  <a:pt x="2883817" y="71926"/>
                </a:lnTo>
                <a:lnTo>
                  <a:pt x="2866085" y="70002"/>
                </a:lnTo>
                <a:close/>
              </a:path>
              <a:path w="2962275" h="246380">
                <a:moveTo>
                  <a:pt x="2962173" y="218262"/>
                </a:moveTo>
                <a:lnTo>
                  <a:pt x="2925191" y="218262"/>
                </a:lnTo>
                <a:lnTo>
                  <a:pt x="2925191" y="242366"/>
                </a:lnTo>
                <a:lnTo>
                  <a:pt x="2962173" y="242366"/>
                </a:lnTo>
                <a:lnTo>
                  <a:pt x="2962173" y="218262"/>
                </a:lnTo>
                <a:close/>
              </a:path>
              <a:path w="2962275" h="246380">
                <a:moveTo>
                  <a:pt x="2962173" y="105664"/>
                </a:moveTo>
                <a:lnTo>
                  <a:pt x="2873349" y="105664"/>
                </a:lnTo>
                <a:lnTo>
                  <a:pt x="2893987" y="109688"/>
                </a:lnTo>
                <a:lnTo>
                  <a:pt x="2910414" y="120770"/>
                </a:lnTo>
                <a:lnTo>
                  <a:pt x="2921269" y="137425"/>
                </a:lnTo>
                <a:lnTo>
                  <a:pt x="2925191" y="158165"/>
                </a:lnTo>
                <a:lnTo>
                  <a:pt x="2921269" y="178906"/>
                </a:lnTo>
                <a:lnTo>
                  <a:pt x="2910414" y="195560"/>
                </a:lnTo>
                <a:lnTo>
                  <a:pt x="2893987" y="206643"/>
                </a:lnTo>
                <a:lnTo>
                  <a:pt x="2873349" y="210667"/>
                </a:lnTo>
                <a:lnTo>
                  <a:pt x="2962173" y="210667"/>
                </a:lnTo>
                <a:lnTo>
                  <a:pt x="2962173" y="105664"/>
                </a:lnTo>
                <a:close/>
              </a:path>
              <a:path w="2962275" h="246380">
                <a:moveTo>
                  <a:pt x="2962173" y="4622"/>
                </a:moveTo>
                <a:lnTo>
                  <a:pt x="2925191" y="4622"/>
                </a:lnTo>
                <a:lnTo>
                  <a:pt x="2925191" y="98069"/>
                </a:lnTo>
                <a:lnTo>
                  <a:pt x="2962173" y="98069"/>
                </a:lnTo>
                <a:lnTo>
                  <a:pt x="2962173" y="4622"/>
                </a:lnTo>
                <a:close/>
              </a:path>
            </a:pathLst>
          </a:custGeom>
          <a:solidFill>
            <a:srgbClr val="303974"/>
          </a:solidFill>
        </p:spPr>
        <p:txBody>
          <a:bodyPr wrap="square" lIns="0" tIns="0" rIns="0" bIns="0" rtlCol="0"/>
          <a:lstStyle/>
          <a:p>
            <a:endParaRPr/>
          </a:p>
        </p:txBody>
      </p:sp>
      <p:pic>
        <p:nvPicPr>
          <p:cNvPr id="15" name="object 15">
            <a:extLst>
              <a:ext uri="{FF2B5EF4-FFF2-40B4-BE49-F238E27FC236}">
                <a16:creationId xmlns:a16="http://schemas.microsoft.com/office/drawing/2014/main" id="{234ED013-14E6-8CEF-DD71-62A35F6207E0}"/>
              </a:ext>
            </a:extLst>
          </p:cNvPr>
          <p:cNvPicPr/>
          <p:nvPr/>
        </p:nvPicPr>
        <p:blipFill>
          <a:blip r:embed="rId6" cstate="print"/>
          <a:stretch>
            <a:fillRect/>
          </a:stretch>
        </p:blipFill>
        <p:spPr>
          <a:xfrm>
            <a:off x="549431" y="2270728"/>
            <a:ext cx="4089819" cy="305104"/>
          </a:xfrm>
          <a:prstGeom prst="rect">
            <a:avLst/>
          </a:prstGeom>
        </p:spPr>
      </p:pic>
      <p:pic>
        <p:nvPicPr>
          <p:cNvPr id="16" name="object 16">
            <a:extLst>
              <a:ext uri="{FF2B5EF4-FFF2-40B4-BE49-F238E27FC236}">
                <a16:creationId xmlns:a16="http://schemas.microsoft.com/office/drawing/2014/main" id="{3B5D44A5-206D-FE14-4741-E6BFF981CC60}"/>
              </a:ext>
            </a:extLst>
          </p:cNvPr>
          <p:cNvPicPr/>
          <p:nvPr/>
        </p:nvPicPr>
        <p:blipFill>
          <a:blip r:embed="rId7" cstate="print"/>
          <a:stretch>
            <a:fillRect/>
          </a:stretch>
        </p:blipFill>
        <p:spPr>
          <a:xfrm>
            <a:off x="2195993" y="5772998"/>
            <a:ext cx="714744" cy="771819"/>
          </a:xfrm>
          <a:prstGeom prst="rect">
            <a:avLst/>
          </a:prstGeom>
        </p:spPr>
      </p:pic>
      <p:pic>
        <p:nvPicPr>
          <p:cNvPr id="18" name="Picture 17">
            <a:extLst>
              <a:ext uri="{FF2B5EF4-FFF2-40B4-BE49-F238E27FC236}">
                <a16:creationId xmlns:a16="http://schemas.microsoft.com/office/drawing/2014/main" id="{A6ADE844-6DAD-A6F1-ECD6-3C029FE5AC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153" y="443123"/>
            <a:ext cx="2989719" cy="1458746"/>
          </a:xfrm>
          <a:prstGeom prst="rect">
            <a:avLst/>
          </a:prstGeom>
        </p:spPr>
      </p:pic>
      <p:grpSp>
        <p:nvGrpSpPr>
          <p:cNvPr id="10" name="object 2">
            <a:extLst>
              <a:ext uri="{FF2B5EF4-FFF2-40B4-BE49-F238E27FC236}">
                <a16:creationId xmlns:a16="http://schemas.microsoft.com/office/drawing/2014/main" id="{799748F5-B471-2303-F6CC-21979E358196}"/>
              </a:ext>
            </a:extLst>
          </p:cNvPr>
          <p:cNvGrpSpPr/>
          <p:nvPr/>
        </p:nvGrpSpPr>
        <p:grpSpPr>
          <a:xfrm>
            <a:off x="6675894" y="0"/>
            <a:ext cx="5517515" cy="6858000"/>
            <a:chOff x="6675894" y="0"/>
            <a:chExt cx="5517515" cy="6858000"/>
          </a:xfrm>
        </p:grpSpPr>
        <p:sp>
          <p:nvSpPr>
            <p:cNvPr id="11" name="object 3">
              <a:extLst>
                <a:ext uri="{FF2B5EF4-FFF2-40B4-BE49-F238E27FC236}">
                  <a16:creationId xmlns:a16="http://schemas.microsoft.com/office/drawing/2014/main" id="{A5A60B44-3F42-5917-B4D5-780CB88A7ABE}"/>
                </a:ext>
              </a:extLst>
            </p:cNvPr>
            <p:cNvSpPr/>
            <p:nvPr/>
          </p:nvSpPr>
          <p:spPr>
            <a:xfrm>
              <a:off x="10628974" y="0"/>
              <a:ext cx="1564640" cy="1564640"/>
            </a:xfrm>
            <a:custGeom>
              <a:avLst/>
              <a:gdLst/>
              <a:ahLst/>
              <a:cxnLst/>
              <a:rect l="l" t="t" r="r" b="b"/>
              <a:pathLst>
                <a:path w="1564640" h="1564640">
                  <a:moveTo>
                    <a:pt x="113385" y="0"/>
                  </a:moveTo>
                  <a:lnTo>
                    <a:pt x="0" y="0"/>
                  </a:lnTo>
                  <a:lnTo>
                    <a:pt x="1564233" y="1564233"/>
                  </a:lnTo>
                  <a:lnTo>
                    <a:pt x="1564233" y="1450848"/>
                  </a:lnTo>
                  <a:lnTo>
                    <a:pt x="113385" y="0"/>
                  </a:lnTo>
                  <a:close/>
                </a:path>
              </a:pathLst>
            </a:custGeom>
            <a:solidFill>
              <a:srgbClr val="A54399"/>
            </a:solidFill>
          </p:spPr>
          <p:txBody>
            <a:bodyPr wrap="square" lIns="0" tIns="0" rIns="0" bIns="0" rtlCol="0"/>
            <a:lstStyle/>
            <a:p>
              <a:endParaRPr/>
            </a:p>
          </p:txBody>
        </p:sp>
        <p:sp>
          <p:nvSpPr>
            <p:cNvPr id="12" name="object 4">
              <a:extLst>
                <a:ext uri="{FF2B5EF4-FFF2-40B4-BE49-F238E27FC236}">
                  <a16:creationId xmlns:a16="http://schemas.microsoft.com/office/drawing/2014/main" id="{5CCFF195-9367-34A9-F546-5680A1DDD004}"/>
                </a:ext>
              </a:extLst>
            </p:cNvPr>
            <p:cNvSpPr/>
            <p:nvPr/>
          </p:nvSpPr>
          <p:spPr>
            <a:xfrm>
              <a:off x="10515588" y="0"/>
              <a:ext cx="1677670" cy="1677670"/>
            </a:xfrm>
            <a:custGeom>
              <a:avLst/>
              <a:gdLst/>
              <a:ahLst/>
              <a:cxnLst/>
              <a:rect l="l" t="t" r="r" b="b"/>
              <a:pathLst>
                <a:path w="1677670" h="1677670">
                  <a:moveTo>
                    <a:pt x="113385" y="0"/>
                  </a:moveTo>
                  <a:lnTo>
                    <a:pt x="0" y="0"/>
                  </a:lnTo>
                  <a:lnTo>
                    <a:pt x="1677619" y="1677619"/>
                  </a:lnTo>
                  <a:lnTo>
                    <a:pt x="1677619" y="1564233"/>
                  </a:lnTo>
                  <a:lnTo>
                    <a:pt x="113385" y="0"/>
                  </a:lnTo>
                  <a:close/>
                </a:path>
              </a:pathLst>
            </a:custGeom>
            <a:solidFill>
              <a:srgbClr val="1C92D1"/>
            </a:solidFill>
          </p:spPr>
          <p:txBody>
            <a:bodyPr wrap="square" lIns="0" tIns="0" rIns="0" bIns="0" rtlCol="0"/>
            <a:lstStyle/>
            <a:p>
              <a:endParaRPr/>
            </a:p>
          </p:txBody>
        </p:sp>
        <p:sp>
          <p:nvSpPr>
            <p:cNvPr id="13" name="object 5">
              <a:extLst>
                <a:ext uri="{FF2B5EF4-FFF2-40B4-BE49-F238E27FC236}">
                  <a16:creationId xmlns:a16="http://schemas.microsoft.com/office/drawing/2014/main" id="{FA4BF110-8966-CBE5-AB97-BFCE1E06529C}"/>
                </a:ext>
              </a:extLst>
            </p:cNvPr>
            <p:cNvSpPr/>
            <p:nvPr/>
          </p:nvSpPr>
          <p:spPr>
            <a:xfrm>
              <a:off x="10402203" y="0"/>
              <a:ext cx="1791335" cy="1791335"/>
            </a:xfrm>
            <a:custGeom>
              <a:avLst/>
              <a:gdLst/>
              <a:ahLst/>
              <a:cxnLst/>
              <a:rect l="l" t="t" r="r" b="b"/>
              <a:pathLst>
                <a:path w="1791334" h="1791335">
                  <a:moveTo>
                    <a:pt x="113385" y="0"/>
                  </a:moveTo>
                  <a:lnTo>
                    <a:pt x="0" y="0"/>
                  </a:lnTo>
                  <a:lnTo>
                    <a:pt x="1791004" y="1791004"/>
                  </a:lnTo>
                  <a:lnTo>
                    <a:pt x="1791004" y="1677619"/>
                  </a:lnTo>
                  <a:lnTo>
                    <a:pt x="113385" y="0"/>
                  </a:lnTo>
                  <a:close/>
                </a:path>
              </a:pathLst>
            </a:custGeom>
            <a:solidFill>
              <a:srgbClr val="F16B8F"/>
            </a:solidFill>
          </p:spPr>
          <p:txBody>
            <a:bodyPr wrap="square" lIns="0" tIns="0" rIns="0" bIns="0" rtlCol="0"/>
            <a:lstStyle/>
            <a:p>
              <a:endParaRPr/>
            </a:p>
          </p:txBody>
        </p:sp>
        <p:sp>
          <p:nvSpPr>
            <p:cNvPr id="17" name="object 6">
              <a:extLst>
                <a:ext uri="{FF2B5EF4-FFF2-40B4-BE49-F238E27FC236}">
                  <a16:creationId xmlns:a16="http://schemas.microsoft.com/office/drawing/2014/main" id="{E7C2A2F6-3BCB-E899-0934-D82DE3302AD0}"/>
                </a:ext>
              </a:extLst>
            </p:cNvPr>
            <p:cNvSpPr/>
            <p:nvPr/>
          </p:nvSpPr>
          <p:spPr>
            <a:xfrm>
              <a:off x="6675894" y="0"/>
              <a:ext cx="5517515" cy="6858000"/>
            </a:xfrm>
            <a:custGeom>
              <a:avLst/>
              <a:gdLst/>
              <a:ahLst/>
              <a:cxnLst/>
              <a:rect l="l" t="t" r="r" b="b"/>
              <a:pathLst>
                <a:path w="5517515" h="6858000">
                  <a:moveTo>
                    <a:pt x="5517312" y="1791004"/>
                  </a:moveTo>
                  <a:lnTo>
                    <a:pt x="5517299" y="12"/>
                  </a:lnTo>
                  <a:lnTo>
                    <a:pt x="3726319" y="12"/>
                  </a:lnTo>
                  <a:lnTo>
                    <a:pt x="3612921" y="0"/>
                  </a:lnTo>
                  <a:lnTo>
                    <a:pt x="1316456" y="12"/>
                  </a:lnTo>
                  <a:lnTo>
                    <a:pt x="1293495" y="32981"/>
                  </a:lnTo>
                  <a:lnTo>
                    <a:pt x="1267358" y="71081"/>
                  </a:lnTo>
                  <a:lnTo>
                    <a:pt x="1241450" y="109448"/>
                  </a:lnTo>
                  <a:lnTo>
                    <a:pt x="1215771" y="148069"/>
                  </a:lnTo>
                  <a:lnTo>
                    <a:pt x="1190307" y="186944"/>
                  </a:lnTo>
                  <a:lnTo>
                    <a:pt x="1165085" y="226060"/>
                  </a:lnTo>
                  <a:lnTo>
                    <a:pt x="1140091" y="265442"/>
                  </a:lnTo>
                  <a:lnTo>
                    <a:pt x="1115326" y="305066"/>
                  </a:lnTo>
                  <a:lnTo>
                    <a:pt x="1090803" y="344944"/>
                  </a:lnTo>
                  <a:lnTo>
                    <a:pt x="1066507" y="385064"/>
                  </a:lnTo>
                  <a:lnTo>
                    <a:pt x="1042454" y="425437"/>
                  </a:lnTo>
                  <a:lnTo>
                    <a:pt x="1018628" y="466039"/>
                  </a:lnTo>
                  <a:lnTo>
                    <a:pt x="995057" y="506895"/>
                  </a:lnTo>
                  <a:lnTo>
                    <a:pt x="971715" y="547979"/>
                  </a:lnTo>
                  <a:lnTo>
                    <a:pt x="948613" y="589305"/>
                  </a:lnTo>
                  <a:lnTo>
                    <a:pt x="925753" y="630872"/>
                  </a:lnTo>
                  <a:lnTo>
                    <a:pt x="903147" y="672668"/>
                  </a:lnTo>
                  <a:lnTo>
                    <a:pt x="880783" y="714705"/>
                  </a:lnTo>
                  <a:lnTo>
                    <a:pt x="858659" y="756970"/>
                  </a:lnTo>
                  <a:lnTo>
                    <a:pt x="836790" y="799452"/>
                  </a:lnTo>
                  <a:lnTo>
                    <a:pt x="815162" y="842175"/>
                  </a:lnTo>
                  <a:lnTo>
                    <a:pt x="793800" y="885126"/>
                  </a:lnTo>
                  <a:lnTo>
                    <a:pt x="772680" y="928293"/>
                  </a:lnTo>
                  <a:lnTo>
                    <a:pt x="751814" y="971677"/>
                  </a:lnTo>
                  <a:lnTo>
                    <a:pt x="731202" y="1015288"/>
                  </a:lnTo>
                  <a:lnTo>
                    <a:pt x="710844" y="1059129"/>
                  </a:lnTo>
                  <a:lnTo>
                    <a:pt x="690740" y="1103172"/>
                  </a:lnTo>
                  <a:lnTo>
                    <a:pt x="670902" y="1147432"/>
                  </a:lnTo>
                  <a:lnTo>
                    <a:pt x="651332" y="1191920"/>
                  </a:lnTo>
                  <a:lnTo>
                    <a:pt x="632015" y="1236611"/>
                  </a:lnTo>
                  <a:lnTo>
                    <a:pt x="612952" y="1281506"/>
                  </a:lnTo>
                  <a:lnTo>
                    <a:pt x="594169" y="1326616"/>
                  </a:lnTo>
                  <a:lnTo>
                    <a:pt x="575640" y="1371930"/>
                  </a:lnTo>
                  <a:lnTo>
                    <a:pt x="557377" y="1417459"/>
                  </a:lnTo>
                  <a:lnTo>
                    <a:pt x="539394" y="1463179"/>
                  </a:lnTo>
                  <a:lnTo>
                    <a:pt x="521677" y="1509115"/>
                  </a:lnTo>
                  <a:lnTo>
                    <a:pt x="504228" y="1555242"/>
                  </a:lnTo>
                  <a:lnTo>
                    <a:pt x="487045" y="1601571"/>
                  </a:lnTo>
                  <a:lnTo>
                    <a:pt x="470141" y="1648091"/>
                  </a:lnTo>
                  <a:lnTo>
                    <a:pt x="453504" y="1694815"/>
                  </a:lnTo>
                  <a:lnTo>
                    <a:pt x="437159" y="1741728"/>
                  </a:lnTo>
                  <a:lnTo>
                    <a:pt x="421081" y="1788833"/>
                  </a:lnTo>
                  <a:lnTo>
                    <a:pt x="405282" y="1836127"/>
                  </a:lnTo>
                  <a:lnTo>
                    <a:pt x="389763" y="1883613"/>
                  </a:lnTo>
                  <a:lnTo>
                    <a:pt x="374523" y="1931289"/>
                  </a:lnTo>
                  <a:lnTo>
                    <a:pt x="359575" y="1979142"/>
                  </a:lnTo>
                  <a:lnTo>
                    <a:pt x="344893" y="2027174"/>
                  </a:lnTo>
                  <a:lnTo>
                    <a:pt x="330517" y="2075395"/>
                  </a:lnTo>
                  <a:lnTo>
                    <a:pt x="316420" y="2123808"/>
                  </a:lnTo>
                  <a:lnTo>
                    <a:pt x="302602" y="2172385"/>
                  </a:lnTo>
                  <a:lnTo>
                    <a:pt x="289090" y="2221141"/>
                  </a:lnTo>
                  <a:lnTo>
                    <a:pt x="275856" y="2270074"/>
                  </a:lnTo>
                  <a:lnTo>
                    <a:pt x="262915" y="2319172"/>
                  </a:lnTo>
                  <a:lnTo>
                    <a:pt x="250266" y="2368448"/>
                  </a:lnTo>
                  <a:lnTo>
                    <a:pt x="237921" y="2417889"/>
                  </a:lnTo>
                  <a:lnTo>
                    <a:pt x="225869" y="2467508"/>
                  </a:lnTo>
                  <a:lnTo>
                    <a:pt x="214109" y="2517292"/>
                  </a:lnTo>
                  <a:lnTo>
                    <a:pt x="202653" y="2567228"/>
                  </a:lnTo>
                  <a:lnTo>
                    <a:pt x="191490" y="2617343"/>
                  </a:lnTo>
                  <a:lnTo>
                    <a:pt x="180632" y="2667609"/>
                  </a:lnTo>
                  <a:lnTo>
                    <a:pt x="170078" y="2718041"/>
                  </a:lnTo>
                  <a:lnTo>
                    <a:pt x="159829" y="2768625"/>
                  </a:lnTo>
                  <a:lnTo>
                    <a:pt x="149872" y="2819374"/>
                  </a:lnTo>
                  <a:lnTo>
                    <a:pt x="140233" y="2870263"/>
                  </a:lnTo>
                  <a:lnTo>
                    <a:pt x="130911" y="2921317"/>
                  </a:lnTo>
                  <a:lnTo>
                    <a:pt x="121881" y="2972524"/>
                  </a:lnTo>
                  <a:lnTo>
                    <a:pt x="113169" y="3023870"/>
                  </a:lnTo>
                  <a:lnTo>
                    <a:pt x="104775" y="3075368"/>
                  </a:lnTo>
                  <a:lnTo>
                    <a:pt x="96685" y="3127019"/>
                  </a:lnTo>
                  <a:lnTo>
                    <a:pt x="88912" y="3178810"/>
                  </a:lnTo>
                  <a:lnTo>
                    <a:pt x="81457" y="3230740"/>
                  </a:lnTo>
                  <a:lnTo>
                    <a:pt x="74320" y="3282810"/>
                  </a:lnTo>
                  <a:lnTo>
                    <a:pt x="67487" y="3335020"/>
                  </a:lnTo>
                  <a:lnTo>
                    <a:pt x="60998" y="3387369"/>
                  </a:lnTo>
                  <a:lnTo>
                    <a:pt x="54813" y="3439858"/>
                  </a:lnTo>
                  <a:lnTo>
                    <a:pt x="48958" y="3492474"/>
                  </a:lnTo>
                  <a:lnTo>
                    <a:pt x="43421" y="3545230"/>
                  </a:lnTo>
                  <a:lnTo>
                    <a:pt x="38214" y="3598113"/>
                  </a:lnTo>
                  <a:lnTo>
                    <a:pt x="33324" y="3651123"/>
                  </a:lnTo>
                  <a:lnTo>
                    <a:pt x="28778" y="3704259"/>
                  </a:lnTo>
                  <a:lnTo>
                    <a:pt x="24549" y="3757523"/>
                  </a:lnTo>
                  <a:lnTo>
                    <a:pt x="20650" y="3810914"/>
                  </a:lnTo>
                  <a:lnTo>
                    <a:pt x="17094" y="3864419"/>
                  </a:lnTo>
                  <a:lnTo>
                    <a:pt x="13855" y="3918051"/>
                  </a:lnTo>
                  <a:lnTo>
                    <a:pt x="10960" y="3971810"/>
                  </a:lnTo>
                  <a:lnTo>
                    <a:pt x="8407" y="4025671"/>
                  </a:lnTo>
                  <a:lnTo>
                    <a:pt x="6184" y="4079659"/>
                  </a:lnTo>
                  <a:lnTo>
                    <a:pt x="4292" y="4133748"/>
                  </a:lnTo>
                  <a:lnTo>
                    <a:pt x="2755" y="4187964"/>
                  </a:lnTo>
                  <a:lnTo>
                    <a:pt x="1549" y="4242282"/>
                  </a:lnTo>
                  <a:lnTo>
                    <a:pt x="685" y="4296715"/>
                  </a:lnTo>
                  <a:lnTo>
                    <a:pt x="165" y="4351248"/>
                  </a:lnTo>
                  <a:lnTo>
                    <a:pt x="0" y="4405884"/>
                  </a:lnTo>
                  <a:lnTo>
                    <a:pt x="165" y="4460824"/>
                  </a:lnTo>
                  <a:lnTo>
                    <a:pt x="698" y="4515650"/>
                  </a:lnTo>
                  <a:lnTo>
                    <a:pt x="1562" y="4570374"/>
                  </a:lnTo>
                  <a:lnTo>
                    <a:pt x="2781" y="4624997"/>
                  </a:lnTo>
                  <a:lnTo>
                    <a:pt x="4343" y="4679493"/>
                  </a:lnTo>
                  <a:lnTo>
                    <a:pt x="6248" y="4733887"/>
                  </a:lnTo>
                  <a:lnTo>
                    <a:pt x="8496" y="4788166"/>
                  </a:lnTo>
                  <a:lnTo>
                    <a:pt x="11087" y="4842319"/>
                  </a:lnTo>
                  <a:lnTo>
                    <a:pt x="14020" y="4896358"/>
                  </a:lnTo>
                  <a:lnTo>
                    <a:pt x="17284" y="4950269"/>
                  </a:lnTo>
                  <a:lnTo>
                    <a:pt x="20891" y="5004066"/>
                  </a:lnTo>
                  <a:lnTo>
                    <a:pt x="24828" y="5057737"/>
                  </a:lnTo>
                  <a:lnTo>
                    <a:pt x="29095" y="5111293"/>
                  </a:lnTo>
                  <a:lnTo>
                    <a:pt x="33705" y="5164709"/>
                  </a:lnTo>
                  <a:lnTo>
                    <a:pt x="38633" y="5217998"/>
                  </a:lnTo>
                  <a:lnTo>
                    <a:pt x="43903" y="5271160"/>
                  </a:lnTo>
                  <a:lnTo>
                    <a:pt x="49504" y="5324183"/>
                  </a:lnTo>
                  <a:lnTo>
                    <a:pt x="55422" y="5377078"/>
                  </a:lnTo>
                  <a:lnTo>
                    <a:pt x="61671" y="5429834"/>
                  </a:lnTo>
                  <a:lnTo>
                    <a:pt x="68249" y="5482463"/>
                  </a:lnTo>
                  <a:lnTo>
                    <a:pt x="75145" y="5534939"/>
                  </a:lnTo>
                  <a:lnTo>
                    <a:pt x="82359" y="5587276"/>
                  </a:lnTo>
                  <a:lnTo>
                    <a:pt x="89903" y="5639473"/>
                  </a:lnTo>
                  <a:lnTo>
                    <a:pt x="97764" y="5691530"/>
                  </a:lnTo>
                  <a:lnTo>
                    <a:pt x="105930" y="5743435"/>
                  </a:lnTo>
                  <a:lnTo>
                    <a:pt x="114427" y="5795188"/>
                  </a:lnTo>
                  <a:lnTo>
                    <a:pt x="123240" y="5846800"/>
                  </a:lnTo>
                  <a:lnTo>
                    <a:pt x="132359" y="5898248"/>
                  </a:lnTo>
                  <a:lnTo>
                    <a:pt x="141795" y="5949556"/>
                  </a:lnTo>
                  <a:lnTo>
                    <a:pt x="151536" y="6000712"/>
                  </a:lnTo>
                  <a:lnTo>
                    <a:pt x="161594" y="6051702"/>
                  </a:lnTo>
                  <a:lnTo>
                    <a:pt x="171958" y="6102528"/>
                  </a:lnTo>
                  <a:lnTo>
                    <a:pt x="182626" y="6153201"/>
                  </a:lnTo>
                  <a:lnTo>
                    <a:pt x="193598" y="6203721"/>
                  </a:lnTo>
                  <a:lnTo>
                    <a:pt x="204876" y="6254064"/>
                  </a:lnTo>
                  <a:lnTo>
                    <a:pt x="216458" y="6304254"/>
                  </a:lnTo>
                  <a:lnTo>
                    <a:pt x="228346" y="6354267"/>
                  </a:lnTo>
                  <a:lnTo>
                    <a:pt x="240538" y="6404115"/>
                  </a:lnTo>
                  <a:lnTo>
                    <a:pt x="253022" y="6453797"/>
                  </a:lnTo>
                  <a:lnTo>
                    <a:pt x="265798" y="6503302"/>
                  </a:lnTo>
                  <a:lnTo>
                    <a:pt x="278879" y="6552628"/>
                  </a:lnTo>
                  <a:lnTo>
                    <a:pt x="292252" y="6601790"/>
                  </a:lnTo>
                  <a:lnTo>
                    <a:pt x="305917" y="6650761"/>
                  </a:lnTo>
                  <a:lnTo>
                    <a:pt x="319874" y="6699567"/>
                  </a:lnTo>
                  <a:lnTo>
                    <a:pt x="334124" y="6748183"/>
                  </a:lnTo>
                  <a:lnTo>
                    <a:pt x="348665" y="6796621"/>
                  </a:lnTo>
                  <a:lnTo>
                    <a:pt x="363486" y="6844868"/>
                  </a:lnTo>
                  <a:lnTo>
                    <a:pt x="367626" y="6858000"/>
                  </a:lnTo>
                  <a:lnTo>
                    <a:pt x="5517299" y="6858000"/>
                  </a:lnTo>
                  <a:lnTo>
                    <a:pt x="5517299" y="1904377"/>
                  </a:lnTo>
                  <a:lnTo>
                    <a:pt x="5517312" y="1791004"/>
                  </a:lnTo>
                  <a:close/>
                </a:path>
              </a:pathLst>
            </a:custGeom>
            <a:solidFill>
              <a:srgbClr val="F7974A"/>
            </a:solidFill>
          </p:spPr>
          <p:txBody>
            <a:bodyPr wrap="square" lIns="0" tIns="0" rIns="0" bIns="0" rtlCol="0"/>
            <a:lstStyle/>
            <a:p>
              <a:endParaRPr/>
            </a:p>
          </p:txBody>
        </p:sp>
        <p:sp>
          <p:nvSpPr>
            <p:cNvPr id="19" name="object 7">
              <a:extLst>
                <a:ext uri="{FF2B5EF4-FFF2-40B4-BE49-F238E27FC236}">
                  <a16:creationId xmlns:a16="http://schemas.microsoft.com/office/drawing/2014/main" id="{B0AC6EF8-F5FA-D513-36E3-E94FCCA3805C}"/>
                </a:ext>
              </a:extLst>
            </p:cNvPr>
            <p:cNvSpPr/>
            <p:nvPr/>
          </p:nvSpPr>
          <p:spPr>
            <a:xfrm>
              <a:off x="7670114" y="1521002"/>
              <a:ext cx="3562350" cy="3562350"/>
            </a:xfrm>
            <a:custGeom>
              <a:avLst/>
              <a:gdLst/>
              <a:ahLst/>
              <a:cxnLst/>
              <a:rect l="l" t="t" r="r" b="b"/>
              <a:pathLst>
                <a:path w="3562350" h="3562350">
                  <a:moveTo>
                    <a:pt x="779183" y="2625534"/>
                  </a:moveTo>
                  <a:lnTo>
                    <a:pt x="774738" y="2576144"/>
                  </a:lnTo>
                  <a:lnTo>
                    <a:pt x="761936" y="2529636"/>
                  </a:lnTo>
                  <a:lnTo>
                    <a:pt x="741565" y="2486787"/>
                  </a:lnTo>
                  <a:lnTo>
                    <a:pt x="714400" y="2448382"/>
                  </a:lnTo>
                  <a:lnTo>
                    <a:pt x="681215" y="2415209"/>
                  </a:lnTo>
                  <a:lnTo>
                    <a:pt x="642810" y="2388044"/>
                  </a:lnTo>
                  <a:lnTo>
                    <a:pt x="599973" y="2367673"/>
                  </a:lnTo>
                  <a:lnTo>
                    <a:pt x="553466" y="2354872"/>
                  </a:lnTo>
                  <a:lnTo>
                    <a:pt x="504088" y="2350427"/>
                  </a:lnTo>
                  <a:lnTo>
                    <a:pt x="454698" y="2354872"/>
                  </a:lnTo>
                  <a:lnTo>
                    <a:pt x="408203" y="2367673"/>
                  </a:lnTo>
                  <a:lnTo>
                    <a:pt x="365353" y="2388044"/>
                  </a:lnTo>
                  <a:lnTo>
                    <a:pt x="326961" y="2415209"/>
                  </a:lnTo>
                  <a:lnTo>
                    <a:pt x="293789" y="2448382"/>
                  </a:lnTo>
                  <a:lnTo>
                    <a:pt x="266623" y="2486787"/>
                  </a:lnTo>
                  <a:lnTo>
                    <a:pt x="246253" y="2529636"/>
                  </a:lnTo>
                  <a:lnTo>
                    <a:pt x="233451" y="2576144"/>
                  </a:lnTo>
                  <a:lnTo>
                    <a:pt x="229019" y="2625534"/>
                  </a:lnTo>
                  <a:lnTo>
                    <a:pt x="233451" y="2674937"/>
                  </a:lnTo>
                  <a:lnTo>
                    <a:pt x="246253" y="2721445"/>
                  </a:lnTo>
                  <a:lnTo>
                    <a:pt x="266623" y="2764294"/>
                  </a:lnTo>
                  <a:lnTo>
                    <a:pt x="293789" y="2802686"/>
                  </a:lnTo>
                  <a:lnTo>
                    <a:pt x="326961" y="2835859"/>
                  </a:lnTo>
                  <a:lnTo>
                    <a:pt x="365353" y="2863024"/>
                  </a:lnTo>
                  <a:lnTo>
                    <a:pt x="408203" y="2883395"/>
                  </a:lnTo>
                  <a:lnTo>
                    <a:pt x="454698" y="2896197"/>
                  </a:lnTo>
                  <a:lnTo>
                    <a:pt x="504088" y="2900629"/>
                  </a:lnTo>
                  <a:lnTo>
                    <a:pt x="553466" y="2896197"/>
                  </a:lnTo>
                  <a:lnTo>
                    <a:pt x="599973" y="2883395"/>
                  </a:lnTo>
                  <a:lnTo>
                    <a:pt x="642810" y="2863024"/>
                  </a:lnTo>
                  <a:lnTo>
                    <a:pt x="681215" y="2835859"/>
                  </a:lnTo>
                  <a:lnTo>
                    <a:pt x="714400" y="2802686"/>
                  </a:lnTo>
                  <a:lnTo>
                    <a:pt x="741565" y="2764294"/>
                  </a:lnTo>
                  <a:lnTo>
                    <a:pt x="761936" y="2721445"/>
                  </a:lnTo>
                  <a:lnTo>
                    <a:pt x="774738" y="2674937"/>
                  </a:lnTo>
                  <a:lnTo>
                    <a:pt x="779183" y="2625534"/>
                  </a:lnTo>
                  <a:close/>
                </a:path>
                <a:path w="3562350" h="3562350">
                  <a:moveTo>
                    <a:pt x="944295" y="1006017"/>
                  </a:moveTo>
                  <a:lnTo>
                    <a:pt x="504012" y="1006017"/>
                  </a:lnTo>
                  <a:lnTo>
                    <a:pt x="460603" y="1014780"/>
                  </a:lnTo>
                  <a:lnTo>
                    <a:pt x="425145" y="1038694"/>
                  </a:lnTo>
                  <a:lnTo>
                    <a:pt x="401231" y="1074153"/>
                  </a:lnTo>
                  <a:lnTo>
                    <a:pt x="392455" y="1117574"/>
                  </a:lnTo>
                  <a:lnTo>
                    <a:pt x="392455" y="2140039"/>
                  </a:lnTo>
                  <a:lnTo>
                    <a:pt x="419620" y="2134539"/>
                  </a:lnTo>
                  <a:lnTo>
                    <a:pt x="447294" y="2130590"/>
                  </a:lnTo>
                  <a:lnTo>
                    <a:pt x="475437" y="2128202"/>
                  </a:lnTo>
                  <a:lnTo>
                    <a:pt x="504012" y="2127402"/>
                  </a:lnTo>
                  <a:lnTo>
                    <a:pt x="532587" y="2128202"/>
                  </a:lnTo>
                  <a:lnTo>
                    <a:pt x="560743" y="2130590"/>
                  </a:lnTo>
                  <a:lnTo>
                    <a:pt x="588416" y="2134539"/>
                  </a:lnTo>
                  <a:lnTo>
                    <a:pt x="615569" y="2140039"/>
                  </a:lnTo>
                  <a:lnTo>
                    <a:pt x="615569" y="1229131"/>
                  </a:lnTo>
                  <a:lnTo>
                    <a:pt x="942213" y="1229131"/>
                  </a:lnTo>
                  <a:lnTo>
                    <a:pt x="942213" y="1053465"/>
                  </a:lnTo>
                  <a:lnTo>
                    <a:pt x="942352" y="1041527"/>
                  </a:lnTo>
                  <a:lnTo>
                    <a:pt x="942746" y="1029627"/>
                  </a:lnTo>
                  <a:lnTo>
                    <a:pt x="944295" y="1006017"/>
                  </a:lnTo>
                  <a:close/>
                </a:path>
                <a:path w="3562350" h="3562350">
                  <a:moveTo>
                    <a:pt x="1008380" y="3213303"/>
                  </a:moveTo>
                  <a:lnTo>
                    <a:pt x="1003071" y="3162033"/>
                  </a:lnTo>
                  <a:lnTo>
                    <a:pt x="987844" y="3114433"/>
                  </a:lnTo>
                  <a:lnTo>
                    <a:pt x="963790" y="3071609"/>
                  </a:lnTo>
                  <a:lnTo>
                    <a:pt x="932002" y="3034639"/>
                  </a:lnTo>
                  <a:lnTo>
                    <a:pt x="893559" y="3004591"/>
                  </a:lnTo>
                  <a:lnTo>
                    <a:pt x="849553" y="2982582"/>
                  </a:lnTo>
                  <a:lnTo>
                    <a:pt x="801052" y="2969666"/>
                  </a:lnTo>
                  <a:lnTo>
                    <a:pt x="792480" y="2969666"/>
                  </a:lnTo>
                  <a:lnTo>
                    <a:pt x="751560" y="3000210"/>
                  </a:lnTo>
                  <a:lnTo>
                    <a:pt x="707250" y="3026016"/>
                  </a:lnTo>
                  <a:lnTo>
                    <a:pt x="659942" y="3046717"/>
                  </a:lnTo>
                  <a:lnTo>
                    <a:pt x="610019" y="3061957"/>
                  </a:lnTo>
                  <a:lnTo>
                    <a:pt x="557898" y="3071380"/>
                  </a:lnTo>
                  <a:lnTo>
                    <a:pt x="503936" y="3074593"/>
                  </a:lnTo>
                  <a:lnTo>
                    <a:pt x="449783" y="3071380"/>
                  </a:lnTo>
                  <a:lnTo>
                    <a:pt x="397522" y="3061957"/>
                  </a:lnTo>
                  <a:lnTo>
                    <a:pt x="347560" y="3046717"/>
                  </a:lnTo>
                  <a:lnTo>
                    <a:pt x="300304" y="3026016"/>
                  </a:lnTo>
                  <a:lnTo>
                    <a:pt x="256120" y="3000210"/>
                  </a:lnTo>
                  <a:lnTo>
                    <a:pt x="215404" y="2969666"/>
                  </a:lnTo>
                  <a:lnTo>
                    <a:pt x="206832" y="2969666"/>
                  </a:lnTo>
                  <a:lnTo>
                    <a:pt x="158686" y="2982582"/>
                  </a:lnTo>
                  <a:lnTo>
                    <a:pt x="114871" y="3004591"/>
                  </a:lnTo>
                  <a:lnTo>
                    <a:pt x="76504" y="3034639"/>
                  </a:lnTo>
                  <a:lnTo>
                    <a:pt x="44716" y="3071609"/>
                  </a:lnTo>
                  <a:lnTo>
                    <a:pt x="20624" y="3114433"/>
                  </a:lnTo>
                  <a:lnTo>
                    <a:pt x="5346" y="3162033"/>
                  </a:lnTo>
                  <a:lnTo>
                    <a:pt x="0" y="3213303"/>
                  </a:lnTo>
                  <a:lnTo>
                    <a:pt x="0" y="3527069"/>
                  </a:lnTo>
                  <a:lnTo>
                    <a:pt x="2679" y="3540810"/>
                  </a:lnTo>
                  <a:lnTo>
                    <a:pt x="10033" y="3551847"/>
                  </a:lnTo>
                  <a:lnTo>
                    <a:pt x="21082" y="3559213"/>
                  </a:lnTo>
                  <a:lnTo>
                    <a:pt x="34810" y="3561880"/>
                  </a:lnTo>
                  <a:lnTo>
                    <a:pt x="973074" y="3561880"/>
                  </a:lnTo>
                  <a:lnTo>
                    <a:pt x="986675" y="3559213"/>
                  </a:lnTo>
                  <a:lnTo>
                    <a:pt x="997915" y="3551847"/>
                  </a:lnTo>
                  <a:lnTo>
                    <a:pt x="1005560" y="3540810"/>
                  </a:lnTo>
                  <a:lnTo>
                    <a:pt x="1008380" y="3527069"/>
                  </a:lnTo>
                  <a:lnTo>
                    <a:pt x="1008380" y="3213303"/>
                  </a:lnTo>
                  <a:close/>
                </a:path>
                <a:path w="3562350" h="3562350">
                  <a:moveTo>
                    <a:pt x="1892388" y="1702282"/>
                  </a:moveTo>
                  <a:lnTo>
                    <a:pt x="1669275" y="1702282"/>
                  </a:lnTo>
                  <a:lnTo>
                    <a:pt x="1669275" y="2140039"/>
                  </a:lnTo>
                  <a:lnTo>
                    <a:pt x="1696427" y="2134552"/>
                  </a:lnTo>
                  <a:lnTo>
                    <a:pt x="1724101" y="2130590"/>
                  </a:lnTo>
                  <a:lnTo>
                    <a:pt x="1752244" y="2128189"/>
                  </a:lnTo>
                  <a:lnTo>
                    <a:pt x="1780832" y="2127389"/>
                  </a:lnTo>
                  <a:lnTo>
                    <a:pt x="1809407" y="2128189"/>
                  </a:lnTo>
                  <a:lnTo>
                    <a:pt x="1837550" y="2130590"/>
                  </a:lnTo>
                  <a:lnTo>
                    <a:pt x="1865223" y="2134552"/>
                  </a:lnTo>
                  <a:lnTo>
                    <a:pt x="1892388" y="2140039"/>
                  </a:lnTo>
                  <a:lnTo>
                    <a:pt x="1892388" y="1702282"/>
                  </a:lnTo>
                  <a:close/>
                </a:path>
                <a:path w="3562350" h="3562350">
                  <a:moveTo>
                    <a:pt x="2055926" y="2625534"/>
                  </a:moveTo>
                  <a:lnTo>
                    <a:pt x="2051481" y="2576144"/>
                  </a:lnTo>
                  <a:lnTo>
                    <a:pt x="2038692" y="2529636"/>
                  </a:lnTo>
                  <a:lnTo>
                    <a:pt x="2018309" y="2486787"/>
                  </a:lnTo>
                  <a:lnTo>
                    <a:pt x="1991144" y="2448382"/>
                  </a:lnTo>
                  <a:lnTo>
                    <a:pt x="1957971" y="2415209"/>
                  </a:lnTo>
                  <a:lnTo>
                    <a:pt x="1919566" y="2388044"/>
                  </a:lnTo>
                  <a:lnTo>
                    <a:pt x="1876717" y="2367673"/>
                  </a:lnTo>
                  <a:lnTo>
                    <a:pt x="1830209" y="2354872"/>
                  </a:lnTo>
                  <a:lnTo>
                    <a:pt x="1780832" y="2350427"/>
                  </a:lnTo>
                  <a:lnTo>
                    <a:pt x="1731454" y="2354872"/>
                  </a:lnTo>
                  <a:lnTo>
                    <a:pt x="1684947" y="2367673"/>
                  </a:lnTo>
                  <a:lnTo>
                    <a:pt x="1642110" y="2388044"/>
                  </a:lnTo>
                  <a:lnTo>
                    <a:pt x="1603705" y="2415209"/>
                  </a:lnTo>
                  <a:lnTo>
                    <a:pt x="1570532" y="2448382"/>
                  </a:lnTo>
                  <a:lnTo>
                    <a:pt x="1543367" y="2486787"/>
                  </a:lnTo>
                  <a:lnTo>
                    <a:pt x="1522996" y="2529636"/>
                  </a:lnTo>
                  <a:lnTo>
                    <a:pt x="1510207" y="2576144"/>
                  </a:lnTo>
                  <a:lnTo>
                    <a:pt x="1505762" y="2625534"/>
                  </a:lnTo>
                  <a:lnTo>
                    <a:pt x="1510207" y="2674937"/>
                  </a:lnTo>
                  <a:lnTo>
                    <a:pt x="1522996" y="2721445"/>
                  </a:lnTo>
                  <a:lnTo>
                    <a:pt x="1543367" y="2764294"/>
                  </a:lnTo>
                  <a:lnTo>
                    <a:pt x="1570532" y="2802686"/>
                  </a:lnTo>
                  <a:lnTo>
                    <a:pt x="1603705" y="2835859"/>
                  </a:lnTo>
                  <a:lnTo>
                    <a:pt x="1642110" y="2863024"/>
                  </a:lnTo>
                  <a:lnTo>
                    <a:pt x="1684947" y="2883395"/>
                  </a:lnTo>
                  <a:lnTo>
                    <a:pt x="1731454" y="2896197"/>
                  </a:lnTo>
                  <a:lnTo>
                    <a:pt x="1780832" y="2900629"/>
                  </a:lnTo>
                  <a:lnTo>
                    <a:pt x="1830209" y="2896197"/>
                  </a:lnTo>
                  <a:lnTo>
                    <a:pt x="1876717" y="2883395"/>
                  </a:lnTo>
                  <a:lnTo>
                    <a:pt x="1919566" y="2863024"/>
                  </a:lnTo>
                  <a:lnTo>
                    <a:pt x="1957971" y="2835859"/>
                  </a:lnTo>
                  <a:lnTo>
                    <a:pt x="1991144" y="2802686"/>
                  </a:lnTo>
                  <a:lnTo>
                    <a:pt x="2018309" y="2764294"/>
                  </a:lnTo>
                  <a:lnTo>
                    <a:pt x="2038692" y="2721445"/>
                  </a:lnTo>
                  <a:lnTo>
                    <a:pt x="2051481" y="2674937"/>
                  </a:lnTo>
                  <a:lnTo>
                    <a:pt x="2055926" y="2625534"/>
                  </a:lnTo>
                  <a:close/>
                </a:path>
                <a:path w="3562350" h="3562350">
                  <a:moveTo>
                    <a:pt x="2116683" y="335889"/>
                  </a:moveTo>
                  <a:lnTo>
                    <a:pt x="2113038" y="286321"/>
                  </a:lnTo>
                  <a:lnTo>
                    <a:pt x="2102434" y="238975"/>
                  </a:lnTo>
                  <a:lnTo>
                    <a:pt x="2085416" y="194398"/>
                  </a:lnTo>
                  <a:lnTo>
                    <a:pt x="2062492" y="153111"/>
                  </a:lnTo>
                  <a:lnTo>
                    <a:pt x="2034197" y="115633"/>
                  </a:lnTo>
                  <a:lnTo>
                    <a:pt x="2001037" y="82473"/>
                  </a:lnTo>
                  <a:lnTo>
                    <a:pt x="1963559" y="54178"/>
                  </a:lnTo>
                  <a:lnTo>
                    <a:pt x="1922272" y="31267"/>
                  </a:lnTo>
                  <a:lnTo>
                    <a:pt x="1877695" y="14249"/>
                  </a:lnTo>
                  <a:lnTo>
                    <a:pt x="1830374" y="3644"/>
                  </a:lnTo>
                  <a:lnTo>
                    <a:pt x="1780806" y="0"/>
                  </a:lnTo>
                  <a:lnTo>
                    <a:pt x="1731238" y="3644"/>
                  </a:lnTo>
                  <a:lnTo>
                    <a:pt x="1683918" y="14249"/>
                  </a:lnTo>
                  <a:lnTo>
                    <a:pt x="1639341" y="31267"/>
                  </a:lnTo>
                  <a:lnTo>
                    <a:pt x="1598066" y="54178"/>
                  </a:lnTo>
                  <a:lnTo>
                    <a:pt x="1560588" y="82473"/>
                  </a:lnTo>
                  <a:lnTo>
                    <a:pt x="1527441" y="115633"/>
                  </a:lnTo>
                  <a:lnTo>
                    <a:pt x="1499146" y="153111"/>
                  </a:lnTo>
                  <a:lnTo>
                    <a:pt x="1476222" y="194398"/>
                  </a:lnTo>
                  <a:lnTo>
                    <a:pt x="1459204" y="238975"/>
                  </a:lnTo>
                  <a:lnTo>
                    <a:pt x="1448612" y="286321"/>
                  </a:lnTo>
                  <a:lnTo>
                    <a:pt x="1444967" y="335889"/>
                  </a:lnTo>
                  <a:lnTo>
                    <a:pt x="1448612" y="385470"/>
                  </a:lnTo>
                  <a:lnTo>
                    <a:pt x="1459204" y="432803"/>
                  </a:lnTo>
                  <a:lnTo>
                    <a:pt x="1476222" y="477367"/>
                  </a:lnTo>
                  <a:lnTo>
                    <a:pt x="1499146" y="518655"/>
                  </a:lnTo>
                  <a:lnTo>
                    <a:pt x="1527441" y="556145"/>
                  </a:lnTo>
                  <a:lnTo>
                    <a:pt x="1560588" y="589292"/>
                  </a:lnTo>
                  <a:lnTo>
                    <a:pt x="1598066" y="617588"/>
                  </a:lnTo>
                  <a:lnTo>
                    <a:pt x="1639341" y="640511"/>
                  </a:lnTo>
                  <a:lnTo>
                    <a:pt x="1683918" y="657529"/>
                  </a:lnTo>
                  <a:lnTo>
                    <a:pt x="1731238" y="668121"/>
                  </a:lnTo>
                  <a:lnTo>
                    <a:pt x="1780806" y="671766"/>
                  </a:lnTo>
                  <a:lnTo>
                    <a:pt x="1830374" y="668121"/>
                  </a:lnTo>
                  <a:lnTo>
                    <a:pt x="1877695" y="657529"/>
                  </a:lnTo>
                  <a:lnTo>
                    <a:pt x="1922272" y="640511"/>
                  </a:lnTo>
                  <a:lnTo>
                    <a:pt x="1963559" y="617588"/>
                  </a:lnTo>
                  <a:lnTo>
                    <a:pt x="2001037" y="589292"/>
                  </a:lnTo>
                  <a:lnTo>
                    <a:pt x="2034197" y="556145"/>
                  </a:lnTo>
                  <a:lnTo>
                    <a:pt x="2062492" y="518655"/>
                  </a:lnTo>
                  <a:lnTo>
                    <a:pt x="2085416" y="477367"/>
                  </a:lnTo>
                  <a:lnTo>
                    <a:pt x="2102434" y="432803"/>
                  </a:lnTo>
                  <a:lnTo>
                    <a:pt x="2113038" y="385470"/>
                  </a:lnTo>
                  <a:lnTo>
                    <a:pt x="2116683" y="335889"/>
                  </a:lnTo>
                  <a:close/>
                </a:path>
                <a:path w="3562350" h="3562350">
                  <a:moveTo>
                    <a:pt x="2285136" y="3213303"/>
                  </a:moveTo>
                  <a:lnTo>
                    <a:pt x="2279815" y="3162033"/>
                  </a:lnTo>
                  <a:lnTo>
                    <a:pt x="2264587" y="3114433"/>
                  </a:lnTo>
                  <a:lnTo>
                    <a:pt x="2240546" y="3071609"/>
                  </a:lnTo>
                  <a:lnTo>
                    <a:pt x="2208746" y="3034639"/>
                  </a:lnTo>
                  <a:lnTo>
                    <a:pt x="2170315" y="3004591"/>
                  </a:lnTo>
                  <a:lnTo>
                    <a:pt x="2126297" y="2982582"/>
                  </a:lnTo>
                  <a:lnTo>
                    <a:pt x="2077808" y="2969666"/>
                  </a:lnTo>
                  <a:lnTo>
                    <a:pt x="2069236" y="2969666"/>
                  </a:lnTo>
                  <a:lnTo>
                    <a:pt x="2028304" y="3000210"/>
                  </a:lnTo>
                  <a:lnTo>
                    <a:pt x="1983994" y="3026016"/>
                  </a:lnTo>
                  <a:lnTo>
                    <a:pt x="1936686" y="3046717"/>
                  </a:lnTo>
                  <a:lnTo>
                    <a:pt x="1886775" y="3061957"/>
                  </a:lnTo>
                  <a:lnTo>
                    <a:pt x="1834642" y="3071380"/>
                  </a:lnTo>
                  <a:lnTo>
                    <a:pt x="1780692" y="3074593"/>
                  </a:lnTo>
                  <a:lnTo>
                    <a:pt x="1726526" y="3071380"/>
                  </a:lnTo>
                  <a:lnTo>
                    <a:pt x="1674266" y="3061957"/>
                  </a:lnTo>
                  <a:lnTo>
                    <a:pt x="1624317" y="3046717"/>
                  </a:lnTo>
                  <a:lnTo>
                    <a:pt x="1577047" y="3026016"/>
                  </a:lnTo>
                  <a:lnTo>
                    <a:pt x="1532864" y="3000210"/>
                  </a:lnTo>
                  <a:lnTo>
                    <a:pt x="1492161" y="2969666"/>
                  </a:lnTo>
                  <a:lnTo>
                    <a:pt x="1483588" y="2969666"/>
                  </a:lnTo>
                  <a:lnTo>
                    <a:pt x="1435430" y="2982582"/>
                  </a:lnTo>
                  <a:lnTo>
                    <a:pt x="1391615" y="3004591"/>
                  </a:lnTo>
                  <a:lnTo>
                    <a:pt x="1353248" y="3034639"/>
                  </a:lnTo>
                  <a:lnTo>
                    <a:pt x="1321460" y="3071609"/>
                  </a:lnTo>
                  <a:lnTo>
                    <a:pt x="1297368" y="3114433"/>
                  </a:lnTo>
                  <a:lnTo>
                    <a:pt x="1282090" y="3162033"/>
                  </a:lnTo>
                  <a:lnTo>
                    <a:pt x="1276756" y="3213303"/>
                  </a:lnTo>
                  <a:lnTo>
                    <a:pt x="1276756" y="3527069"/>
                  </a:lnTo>
                  <a:lnTo>
                    <a:pt x="1279423" y="3540810"/>
                  </a:lnTo>
                  <a:lnTo>
                    <a:pt x="1286776" y="3551847"/>
                  </a:lnTo>
                  <a:lnTo>
                    <a:pt x="1297825" y="3559213"/>
                  </a:lnTo>
                  <a:lnTo>
                    <a:pt x="1311567" y="3561880"/>
                  </a:lnTo>
                  <a:lnTo>
                    <a:pt x="2249830" y="3561880"/>
                  </a:lnTo>
                  <a:lnTo>
                    <a:pt x="2263432" y="3559213"/>
                  </a:lnTo>
                  <a:lnTo>
                    <a:pt x="2274671" y="3551847"/>
                  </a:lnTo>
                  <a:lnTo>
                    <a:pt x="2282317" y="3540810"/>
                  </a:lnTo>
                  <a:lnTo>
                    <a:pt x="2285136" y="3527069"/>
                  </a:lnTo>
                  <a:lnTo>
                    <a:pt x="2285136" y="3213303"/>
                  </a:lnTo>
                  <a:close/>
                </a:path>
                <a:path w="3562350" h="3562350">
                  <a:moveTo>
                    <a:pt x="2396540" y="1053528"/>
                  </a:moveTo>
                  <a:lnTo>
                    <a:pt x="2392578" y="1004493"/>
                  </a:lnTo>
                  <a:lnTo>
                    <a:pt x="2381123" y="957999"/>
                  </a:lnTo>
                  <a:lnTo>
                    <a:pt x="2362797" y="914679"/>
                  </a:lnTo>
                  <a:lnTo>
                    <a:pt x="2338222" y="875131"/>
                  </a:lnTo>
                  <a:lnTo>
                    <a:pt x="2308021" y="840003"/>
                  </a:lnTo>
                  <a:lnTo>
                    <a:pt x="2272804" y="809904"/>
                  </a:lnTo>
                  <a:lnTo>
                    <a:pt x="2233218" y="785469"/>
                  </a:lnTo>
                  <a:lnTo>
                    <a:pt x="2189873" y="767308"/>
                  </a:lnTo>
                  <a:lnTo>
                    <a:pt x="2143404" y="756056"/>
                  </a:lnTo>
                  <a:lnTo>
                    <a:pt x="2132939" y="756056"/>
                  </a:lnTo>
                  <a:lnTo>
                    <a:pt x="2095868" y="784542"/>
                  </a:lnTo>
                  <a:lnTo>
                    <a:pt x="2056409" y="809840"/>
                  </a:lnTo>
                  <a:lnTo>
                    <a:pt x="2014753" y="831773"/>
                  </a:lnTo>
                  <a:lnTo>
                    <a:pt x="1971103" y="850125"/>
                  </a:lnTo>
                  <a:lnTo>
                    <a:pt x="1925662" y="864730"/>
                  </a:lnTo>
                  <a:lnTo>
                    <a:pt x="1878647" y="875398"/>
                  </a:lnTo>
                  <a:lnTo>
                    <a:pt x="1830235" y="881938"/>
                  </a:lnTo>
                  <a:lnTo>
                    <a:pt x="1780641" y="884161"/>
                  </a:lnTo>
                  <a:lnTo>
                    <a:pt x="1730844" y="881938"/>
                  </a:lnTo>
                  <a:lnTo>
                    <a:pt x="1682280" y="875398"/>
                  </a:lnTo>
                  <a:lnTo>
                    <a:pt x="1635175" y="864730"/>
                  </a:lnTo>
                  <a:lnTo>
                    <a:pt x="1589709" y="850125"/>
                  </a:lnTo>
                  <a:lnTo>
                    <a:pt x="1546085" y="831773"/>
                  </a:lnTo>
                  <a:lnTo>
                    <a:pt x="1504518" y="809840"/>
                  </a:lnTo>
                  <a:lnTo>
                    <a:pt x="1465199" y="784542"/>
                  </a:lnTo>
                  <a:lnTo>
                    <a:pt x="1428343" y="756056"/>
                  </a:lnTo>
                  <a:lnTo>
                    <a:pt x="1417878" y="756056"/>
                  </a:lnTo>
                  <a:lnTo>
                    <a:pt x="1371739" y="767308"/>
                  </a:lnTo>
                  <a:lnTo>
                    <a:pt x="1328623" y="785469"/>
                  </a:lnTo>
                  <a:lnTo>
                    <a:pt x="1289164" y="809904"/>
                  </a:lnTo>
                  <a:lnTo>
                    <a:pt x="1254010" y="840003"/>
                  </a:lnTo>
                  <a:lnTo>
                    <a:pt x="1223810" y="875131"/>
                  </a:lnTo>
                  <a:lnTo>
                    <a:pt x="1199197" y="914679"/>
                  </a:lnTo>
                  <a:lnTo>
                    <a:pt x="1180820" y="957999"/>
                  </a:lnTo>
                  <a:lnTo>
                    <a:pt x="1169327" y="1004493"/>
                  </a:lnTo>
                  <a:lnTo>
                    <a:pt x="1165352" y="1053528"/>
                  </a:lnTo>
                  <a:lnTo>
                    <a:pt x="1165352" y="1436624"/>
                  </a:lnTo>
                  <a:lnTo>
                    <a:pt x="1168615" y="1453388"/>
                  </a:lnTo>
                  <a:lnTo>
                    <a:pt x="1177594" y="1466875"/>
                  </a:lnTo>
                  <a:lnTo>
                    <a:pt x="1191069" y="1475854"/>
                  </a:lnTo>
                  <a:lnTo>
                    <a:pt x="1207858" y="1479118"/>
                  </a:lnTo>
                  <a:lnTo>
                    <a:pt x="2353424" y="1479118"/>
                  </a:lnTo>
                  <a:lnTo>
                    <a:pt x="2370036" y="1475854"/>
                  </a:lnTo>
                  <a:lnTo>
                    <a:pt x="2383752" y="1466875"/>
                  </a:lnTo>
                  <a:lnTo>
                    <a:pt x="2393086" y="1453388"/>
                  </a:lnTo>
                  <a:lnTo>
                    <a:pt x="2396540" y="1436624"/>
                  </a:lnTo>
                  <a:lnTo>
                    <a:pt x="2396540" y="1053528"/>
                  </a:lnTo>
                  <a:close/>
                </a:path>
                <a:path w="3562350" h="3562350">
                  <a:moveTo>
                    <a:pt x="3169196" y="1117574"/>
                  </a:moveTo>
                  <a:lnTo>
                    <a:pt x="3160433" y="1074153"/>
                  </a:lnTo>
                  <a:lnTo>
                    <a:pt x="3136519" y="1038694"/>
                  </a:lnTo>
                  <a:lnTo>
                    <a:pt x="3101048" y="1014780"/>
                  </a:lnTo>
                  <a:lnTo>
                    <a:pt x="3057639" y="1006017"/>
                  </a:lnTo>
                  <a:lnTo>
                    <a:pt x="2617508" y="1006017"/>
                  </a:lnTo>
                  <a:lnTo>
                    <a:pt x="2618397" y="1017778"/>
                  </a:lnTo>
                  <a:lnTo>
                    <a:pt x="2619451" y="1041527"/>
                  </a:lnTo>
                  <a:lnTo>
                    <a:pt x="2619591" y="1053465"/>
                  </a:lnTo>
                  <a:lnTo>
                    <a:pt x="2619591" y="1229131"/>
                  </a:lnTo>
                  <a:lnTo>
                    <a:pt x="2946082" y="1229131"/>
                  </a:lnTo>
                  <a:lnTo>
                    <a:pt x="2946082" y="2140039"/>
                  </a:lnTo>
                  <a:lnTo>
                    <a:pt x="2973247" y="2134539"/>
                  </a:lnTo>
                  <a:lnTo>
                    <a:pt x="3000921" y="2130590"/>
                  </a:lnTo>
                  <a:lnTo>
                    <a:pt x="3029064" y="2128202"/>
                  </a:lnTo>
                  <a:lnTo>
                    <a:pt x="3057639" y="2127402"/>
                  </a:lnTo>
                  <a:lnTo>
                    <a:pt x="3086227" y="2128202"/>
                  </a:lnTo>
                  <a:lnTo>
                    <a:pt x="3114370" y="2130590"/>
                  </a:lnTo>
                  <a:lnTo>
                    <a:pt x="3142043" y="2134539"/>
                  </a:lnTo>
                  <a:lnTo>
                    <a:pt x="3169196" y="2140039"/>
                  </a:lnTo>
                  <a:lnTo>
                    <a:pt x="3169196" y="1117574"/>
                  </a:lnTo>
                  <a:close/>
                </a:path>
                <a:path w="3562350" h="3562350">
                  <a:moveTo>
                    <a:pt x="3332670" y="2625534"/>
                  </a:moveTo>
                  <a:lnTo>
                    <a:pt x="3328238" y="2576144"/>
                  </a:lnTo>
                  <a:lnTo>
                    <a:pt x="3315436" y="2529636"/>
                  </a:lnTo>
                  <a:lnTo>
                    <a:pt x="3295065" y="2486787"/>
                  </a:lnTo>
                  <a:lnTo>
                    <a:pt x="3267887" y="2448382"/>
                  </a:lnTo>
                  <a:lnTo>
                    <a:pt x="3234715" y="2415209"/>
                  </a:lnTo>
                  <a:lnTo>
                    <a:pt x="3196310" y="2388044"/>
                  </a:lnTo>
                  <a:lnTo>
                    <a:pt x="3153473" y="2367673"/>
                  </a:lnTo>
                  <a:lnTo>
                    <a:pt x="3106966" y="2354872"/>
                  </a:lnTo>
                  <a:lnTo>
                    <a:pt x="3057575" y="2350427"/>
                  </a:lnTo>
                  <a:lnTo>
                    <a:pt x="3008198" y="2354872"/>
                  </a:lnTo>
                  <a:lnTo>
                    <a:pt x="2961703" y="2367673"/>
                  </a:lnTo>
                  <a:lnTo>
                    <a:pt x="2918853" y="2388044"/>
                  </a:lnTo>
                  <a:lnTo>
                    <a:pt x="2880461" y="2415209"/>
                  </a:lnTo>
                  <a:lnTo>
                    <a:pt x="2847289" y="2448382"/>
                  </a:lnTo>
                  <a:lnTo>
                    <a:pt x="2820124" y="2486787"/>
                  </a:lnTo>
                  <a:lnTo>
                    <a:pt x="2799753" y="2529636"/>
                  </a:lnTo>
                  <a:lnTo>
                    <a:pt x="2786951" y="2576144"/>
                  </a:lnTo>
                  <a:lnTo>
                    <a:pt x="2782506" y="2625534"/>
                  </a:lnTo>
                  <a:lnTo>
                    <a:pt x="2786951" y="2674937"/>
                  </a:lnTo>
                  <a:lnTo>
                    <a:pt x="2799753" y="2721445"/>
                  </a:lnTo>
                  <a:lnTo>
                    <a:pt x="2820124" y="2764294"/>
                  </a:lnTo>
                  <a:lnTo>
                    <a:pt x="2847289" y="2802686"/>
                  </a:lnTo>
                  <a:lnTo>
                    <a:pt x="2880461" y="2835859"/>
                  </a:lnTo>
                  <a:lnTo>
                    <a:pt x="2918853" y="2863024"/>
                  </a:lnTo>
                  <a:lnTo>
                    <a:pt x="2961703" y="2883395"/>
                  </a:lnTo>
                  <a:lnTo>
                    <a:pt x="3008198" y="2896197"/>
                  </a:lnTo>
                  <a:lnTo>
                    <a:pt x="3057575" y="2900629"/>
                  </a:lnTo>
                  <a:lnTo>
                    <a:pt x="3106966" y="2896197"/>
                  </a:lnTo>
                  <a:lnTo>
                    <a:pt x="3153473" y="2883395"/>
                  </a:lnTo>
                  <a:lnTo>
                    <a:pt x="3196310" y="2863024"/>
                  </a:lnTo>
                  <a:lnTo>
                    <a:pt x="3234715" y="2835859"/>
                  </a:lnTo>
                  <a:lnTo>
                    <a:pt x="3267887" y="2802686"/>
                  </a:lnTo>
                  <a:lnTo>
                    <a:pt x="3295065" y="2764294"/>
                  </a:lnTo>
                  <a:lnTo>
                    <a:pt x="3315436" y="2721445"/>
                  </a:lnTo>
                  <a:lnTo>
                    <a:pt x="3328238" y="2674937"/>
                  </a:lnTo>
                  <a:lnTo>
                    <a:pt x="3332670" y="2625534"/>
                  </a:lnTo>
                  <a:close/>
                </a:path>
                <a:path w="3562350" h="3562350">
                  <a:moveTo>
                    <a:pt x="3561880" y="3213303"/>
                  </a:moveTo>
                  <a:lnTo>
                    <a:pt x="3556558" y="3162033"/>
                  </a:lnTo>
                  <a:lnTo>
                    <a:pt x="3541344" y="3114433"/>
                  </a:lnTo>
                  <a:lnTo>
                    <a:pt x="3517290" y="3071609"/>
                  </a:lnTo>
                  <a:lnTo>
                    <a:pt x="3485502" y="3034639"/>
                  </a:lnTo>
                  <a:lnTo>
                    <a:pt x="3447059" y="3004591"/>
                  </a:lnTo>
                  <a:lnTo>
                    <a:pt x="3403041" y="2982582"/>
                  </a:lnTo>
                  <a:lnTo>
                    <a:pt x="3354552" y="2969666"/>
                  </a:lnTo>
                  <a:lnTo>
                    <a:pt x="3345980" y="2969666"/>
                  </a:lnTo>
                  <a:lnTo>
                    <a:pt x="3305060" y="3000210"/>
                  </a:lnTo>
                  <a:lnTo>
                    <a:pt x="3260750" y="3026016"/>
                  </a:lnTo>
                  <a:lnTo>
                    <a:pt x="3213443" y="3046717"/>
                  </a:lnTo>
                  <a:lnTo>
                    <a:pt x="3163519" y="3061957"/>
                  </a:lnTo>
                  <a:lnTo>
                    <a:pt x="3111385" y="3071380"/>
                  </a:lnTo>
                  <a:lnTo>
                    <a:pt x="3057436" y="3074593"/>
                  </a:lnTo>
                  <a:lnTo>
                    <a:pt x="3003270" y="3071380"/>
                  </a:lnTo>
                  <a:lnTo>
                    <a:pt x="2951022" y="3061957"/>
                  </a:lnTo>
                  <a:lnTo>
                    <a:pt x="2901061" y="3046717"/>
                  </a:lnTo>
                  <a:lnTo>
                    <a:pt x="2853791" y="3026016"/>
                  </a:lnTo>
                  <a:lnTo>
                    <a:pt x="2809608" y="3000210"/>
                  </a:lnTo>
                  <a:lnTo>
                    <a:pt x="2768904" y="2969666"/>
                  </a:lnTo>
                  <a:lnTo>
                    <a:pt x="2760332" y="2969666"/>
                  </a:lnTo>
                  <a:lnTo>
                    <a:pt x="2712186" y="2982582"/>
                  </a:lnTo>
                  <a:lnTo>
                    <a:pt x="2668359" y="3004591"/>
                  </a:lnTo>
                  <a:lnTo>
                    <a:pt x="2630005" y="3034639"/>
                  </a:lnTo>
                  <a:lnTo>
                    <a:pt x="2598216" y="3071609"/>
                  </a:lnTo>
                  <a:lnTo>
                    <a:pt x="2574125" y="3114433"/>
                  </a:lnTo>
                  <a:lnTo>
                    <a:pt x="2558846" y="3162033"/>
                  </a:lnTo>
                  <a:lnTo>
                    <a:pt x="2553500" y="3213303"/>
                  </a:lnTo>
                  <a:lnTo>
                    <a:pt x="2553500" y="3527069"/>
                  </a:lnTo>
                  <a:lnTo>
                    <a:pt x="2556167" y="3540810"/>
                  </a:lnTo>
                  <a:lnTo>
                    <a:pt x="2563533" y="3551847"/>
                  </a:lnTo>
                  <a:lnTo>
                    <a:pt x="2574569" y="3559213"/>
                  </a:lnTo>
                  <a:lnTo>
                    <a:pt x="2588310" y="3561880"/>
                  </a:lnTo>
                  <a:lnTo>
                    <a:pt x="3526574" y="3561880"/>
                  </a:lnTo>
                  <a:lnTo>
                    <a:pt x="3540175" y="3559213"/>
                  </a:lnTo>
                  <a:lnTo>
                    <a:pt x="3551415" y="3551847"/>
                  </a:lnTo>
                  <a:lnTo>
                    <a:pt x="3559060" y="3540810"/>
                  </a:lnTo>
                  <a:lnTo>
                    <a:pt x="3561880" y="3527069"/>
                  </a:lnTo>
                  <a:lnTo>
                    <a:pt x="3561880" y="3213303"/>
                  </a:lnTo>
                  <a:close/>
                </a:path>
              </a:pathLst>
            </a:custGeom>
            <a:solidFill>
              <a:srgbClr val="FCC89C"/>
            </a:solidFill>
          </p:spPr>
          <p:txBody>
            <a:bodyPr wrap="square" lIns="0" tIns="0" rIns="0" bIns="0" rtlCol="0"/>
            <a:lstStyle/>
            <a:p>
              <a:endParaRPr/>
            </a:p>
          </p:txBody>
        </p:sp>
      </p:grpSp>
    </p:spTree>
    <p:extLst>
      <p:ext uri="{BB962C8B-B14F-4D97-AF65-F5344CB8AC3E}">
        <p14:creationId xmlns:p14="http://schemas.microsoft.com/office/powerpoint/2010/main" val="1959166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997541-A592-3409-8A5D-511E32CCEAD5}"/>
              </a:ext>
            </a:extLst>
          </p:cNvPr>
          <p:cNvSpPr>
            <a:spLocks noGrp="1"/>
          </p:cNvSpPr>
          <p:nvPr>
            <p:ph type="ctrTitle"/>
          </p:nvPr>
        </p:nvSpPr>
        <p:spPr>
          <a:xfrm>
            <a:off x="577048" y="-332515"/>
            <a:ext cx="10919626" cy="1254488"/>
          </a:xfrm>
        </p:spPr>
        <p:txBody>
          <a:bodyPr>
            <a:normAutofit/>
          </a:bodyPr>
          <a:lstStyle/>
          <a:p>
            <a:r>
              <a:rPr lang="en-US" dirty="0">
                <a:solidFill>
                  <a:srgbClr val="002060"/>
                </a:solidFill>
              </a:rPr>
              <a:t>Leading the profession</a:t>
            </a:r>
          </a:p>
        </p:txBody>
      </p:sp>
      <p:sp>
        <p:nvSpPr>
          <p:cNvPr id="2" name="Content Placeholder 1">
            <a:extLst>
              <a:ext uri="{FF2B5EF4-FFF2-40B4-BE49-F238E27FC236}">
                <a16:creationId xmlns:a16="http://schemas.microsoft.com/office/drawing/2014/main" id="{77D14C8E-12D7-BDA8-773B-4D4DC2329D60}"/>
              </a:ext>
            </a:extLst>
          </p:cNvPr>
          <p:cNvSpPr>
            <a:spLocks noGrp="1"/>
          </p:cNvSpPr>
          <p:nvPr>
            <p:ph sz="half" idx="1"/>
          </p:nvPr>
        </p:nvSpPr>
        <p:spPr>
          <a:xfrm>
            <a:off x="577048" y="918366"/>
            <a:ext cx="11614952" cy="4868883"/>
          </a:xfrm>
        </p:spPr>
        <p:txBody>
          <a:bodyPr>
            <a:noAutofit/>
          </a:bodyPr>
          <a:lstStyle/>
          <a:p>
            <a:pPr marL="0" indent="0">
              <a:lnSpc>
                <a:spcPct val="100000"/>
              </a:lnSpc>
              <a:buNone/>
            </a:pPr>
            <a:r>
              <a:rPr lang="en-GB" sz="2400" kern="100" dirty="0">
                <a:solidFill>
                  <a:srgbClr val="002060"/>
                </a:solidFill>
                <a:effectLst/>
                <a:ea typeface="Calibri" panose="020F0502020204030204" pitchFamily="34" charset="0"/>
              </a:rPr>
              <a:t>Leadership is about </a:t>
            </a:r>
            <a:r>
              <a:rPr lang="en-GB" sz="2400" b="1" i="1" kern="100" dirty="0">
                <a:solidFill>
                  <a:srgbClr val="002060"/>
                </a:solidFill>
                <a:effectLst/>
                <a:ea typeface="Calibri" panose="020F0502020204030204" pitchFamily="34" charset="0"/>
              </a:rPr>
              <a:t>leading the profession</a:t>
            </a:r>
            <a:r>
              <a:rPr lang="en-GB" sz="2400" kern="100" dirty="0">
                <a:solidFill>
                  <a:srgbClr val="002060"/>
                </a:solidFill>
                <a:effectLst/>
                <a:ea typeface="Calibri" panose="020F0502020204030204" pitchFamily="34" charset="0"/>
              </a:rPr>
              <a:t>. </a:t>
            </a:r>
            <a:r>
              <a:rPr lang="en-US" sz="2400" dirty="0">
                <a:solidFill>
                  <a:srgbClr val="002060"/>
                </a:solidFill>
              </a:rPr>
              <a:t>Leadership in social work is expected from all practitioners, not only those in senior roles, promoting collective responsibility. </a:t>
            </a:r>
          </a:p>
          <a:p>
            <a:pPr marL="0" indent="0">
              <a:lnSpc>
                <a:spcPct val="100000"/>
              </a:lnSpc>
              <a:buNone/>
            </a:pPr>
            <a:r>
              <a:rPr lang="en-GB" sz="2400" kern="100" dirty="0">
                <a:solidFill>
                  <a:srgbClr val="002060"/>
                </a:solidFill>
                <a:effectLst/>
                <a:ea typeface="Calibri" panose="020F0502020204030204" pitchFamily="34" charset="0"/>
              </a:rPr>
              <a:t>Key to this is working in ways that instil trust to advance the reputation of social work, and influencing how the profession evolves to meet new challenges.</a:t>
            </a:r>
          </a:p>
          <a:p>
            <a:pPr marL="0" indent="0">
              <a:lnSpc>
                <a:spcPct val="100000"/>
              </a:lnSpc>
              <a:spcAft>
                <a:spcPts val="600"/>
              </a:spcAft>
              <a:buNone/>
            </a:pPr>
            <a:r>
              <a:rPr lang="en-GB" sz="2400" b="1" i="1" dirty="0">
                <a:solidFill>
                  <a:srgbClr val="002060"/>
                </a:solidFill>
              </a:rPr>
              <a:t>Skill/capabilities:</a:t>
            </a:r>
          </a:p>
          <a:p>
            <a:pPr marL="457200" indent="-457200">
              <a:lnSpc>
                <a:spcPct val="100000"/>
              </a:lnSpc>
              <a:spcBef>
                <a:spcPts val="0"/>
              </a:spcBef>
              <a:buFont typeface="Arial" panose="020B0604020202020204" pitchFamily="34" charset="0"/>
              <a:buChar char="•"/>
            </a:pPr>
            <a:r>
              <a:rPr lang="en-GB" sz="2400" dirty="0">
                <a:solidFill>
                  <a:srgbClr val="002060"/>
                </a:solidFill>
              </a:rPr>
              <a:t>Strategic analysis.</a:t>
            </a:r>
          </a:p>
          <a:p>
            <a:pPr marL="457200" indent="-457200">
              <a:lnSpc>
                <a:spcPct val="100000"/>
              </a:lnSpc>
              <a:spcBef>
                <a:spcPts val="0"/>
              </a:spcBef>
              <a:buFont typeface="Arial" panose="020B0604020202020204" pitchFamily="34" charset="0"/>
              <a:buChar char="•"/>
            </a:pPr>
            <a:r>
              <a:rPr lang="en-GB" sz="2400" dirty="0">
                <a:solidFill>
                  <a:srgbClr val="002060"/>
                </a:solidFill>
              </a:rPr>
              <a:t>Setting vision and direction (policy, strategy).</a:t>
            </a:r>
          </a:p>
          <a:p>
            <a:pPr marL="457200" indent="-457200">
              <a:lnSpc>
                <a:spcPct val="100000"/>
              </a:lnSpc>
              <a:spcBef>
                <a:spcPts val="0"/>
              </a:spcBef>
              <a:buFont typeface="Arial" panose="020B0604020202020204" pitchFamily="34" charset="0"/>
              <a:buChar char="•"/>
            </a:pPr>
            <a:r>
              <a:rPr lang="en-GB" sz="2400" dirty="0">
                <a:solidFill>
                  <a:srgbClr val="002060"/>
                </a:solidFill>
              </a:rPr>
              <a:t>Inspiring shared purpose.</a:t>
            </a:r>
          </a:p>
          <a:p>
            <a:pPr marL="457200" indent="-457200">
              <a:lnSpc>
                <a:spcPct val="100000"/>
              </a:lnSpc>
              <a:spcBef>
                <a:spcPts val="0"/>
              </a:spcBef>
              <a:buFont typeface="Arial" panose="020B0604020202020204" pitchFamily="34" charset="0"/>
              <a:buChar char="•"/>
            </a:pPr>
            <a:r>
              <a:rPr lang="en-GB" sz="2400" dirty="0">
                <a:solidFill>
                  <a:srgbClr val="002060"/>
                </a:solidFill>
              </a:rPr>
              <a:t>Advocacy, challenge and influence.</a:t>
            </a:r>
          </a:p>
          <a:p>
            <a:pPr marL="457200" indent="-457200">
              <a:lnSpc>
                <a:spcPct val="100000"/>
              </a:lnSpc>
              <a:spcBef>
                <a:spcPts val="0"/>
              </a:spcBef>
              <a:buFont typeface="Arial" panose="020B0604020202020204" pitchFamily="34" charset="0"/>
              <a:buChar char="•"/>
            </a:pPr>
            <a:r>
              <a:rPr lang="en-GB" sz="2400" dirty="0">
                <a:solidFill>
                  <a:srgbClr val="002060"/>
                </a:solidFill>
              </a:rPr>
              <a:t>Upholding standards, ethics and rights. </a:t>
            </a:r>
          </a:p>
        </p:txBody>
      </p:sp>
      <p:pic>
        <p:nvPicPr>
          <p:cNvPr id="3" name="Picture 2" descr="A group of people with orange outline&#10;&#10;Description automatically generated">
            <a:extLst>
              <a:ext uri="{FF2B5EF4-FFF2-40B4-BE49-F238E27FC236}">
                <a16:creationId xmlns:a16="http://schemas.microsoft.com/office/drawing/2014/main" id="{D6BAFE66-9A6C-9CAB-8A9A-DA5C6D6CB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550" y="2968988"/>
            <a:ext cx="2389033" cy="2483122"/>
          </a:xfrm>
          <a:prstGeom prst="rect">
            <a:avLst/>
          </a:prstGeom>
        </p:spPr>
      </p:pic>
    </p:spTree>
    <p:extLst>
      <p:ext uri="{BB962C8B-B14F-4D97-AF65-F5344CB8AC3E}">
        <p14:creationId xmlns:p14="http://schemas.microsoft.com/office/powerpoint/2010/main" val="73598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CD7F7-A43D-41EC-9F17-086B307A0AC8}"/>
              </a:ext>
            </a:extLst>
          </p:cNvPr>
          <p:cNvSpPr>
            <a:spLocks noGrp="1"/>
          </p:cNvSpPr>
          <p:nvPr>
            <p:ph sz="half" idx="1"/>
          </p:nvPr>
        </p:nvSpPr>
        <p:spPr>
          <a:xfrm>
            <a:off x="508636" y="941099"/>
            <a:ext cx="11544300" cy="5529940"/>
          </a:xfrm>
        </p:spPr>
        <p:txBody>
          <a:bodyPr>
            <a:noAutofit/>
          </a:bodyPr>
          <a:lstStyle/>
          <a:p>
            <a:pPr marL="0" indent="0" fontAlgn="base">
              <a:spcBef>
                <a:spcPts val="0"/>
              </a:spcBef>
              <a:buNone/>
            </a:pPr>
            <a:r>
              <a:rPr lang="en-GB" sz="2200" b="1" dirty="0">
                <a:solidFill>
                  <a:srgbClr val="002060"/>
                </a:solidFill>
              </a:rPr>
              <a:t>What does it look like?</a:t>
            </a:r>
            <a:r>
              <a:rPr lang="en-US" sz="2200" b="1" dirty="0">
                <a:solidFill>
                  <a:srgbClr val="002060"/>
                </a:solidFill>
              </a:rPr>
              <a:t> Key functions and responsibilities</a:t>
            </a:r>
          </a:p>
          <a:p>
            <a:pPr marL="0" indent="0" fontAlgn="base">
              <a:spcBef>
                <a:spcPts val="0"/>
              </a:spcBef>
              <a:buNone/>
            </a:pPr>
            <a:endParaRPr lang="en-US" sz="1200" b="1" dirty="0">
              <a:solidFill>
                <a:srgbClr val="002060"/>
              </a:solidFill>
            </a:endParaRPr>
          </a:p>
          <a:p>
            <a:pPr marL="0" indent="0" fontAlgn="base">
              <a:spcBef>
                <a:spcPts val="0"/>
              </a:spcBef>
              <a:buNone/>
            </a:pPr>
            <a:r>
              <a:rPr lang="en-US" sz="2200" b="1" dirty="0">
                <a:solidFill>
                  <a:srgbClr val="002060"/>
                </a:solidFill>
              </a:rPr>
              <a:t>Shaping professional standards</a:t>
            </a:r>
            <a:r>
              <a:rPr lang="en-US" sz="2200" dirty="0">
                <a:solidFill>
                  <a:srgbClr val="002060"/>
                </a:solidFill>
              </a:rPr>
              <a:t>​: Social workers influence standards through policy consultation and adherence to ethical frameworks for effective practice.​</a:t>
            </a:r>
          </a:p>
          <a:p>
            <a:pPr marL="0" indent="0" fontAlgn="base">
              <a:spcBef>
                <a:spcPts val="0"/>
              </a:spcBef>
              <a:buNone/>
            </a:pPr>
            <a:endParaRPr lang="en-US" sz="1400" b="1" dirty="0">
              <a:solidFill>
                <a:srgbClr val="002060"/>
              </a:solidFill>
            </a:endParaRPr>
          </a:p>
          <a:p>
            <a:pPr marL="0" indent="0" fontAlgn="base">
              <a:spcBef>
                <a:spcPts val="0"/>
              </a:spcBef>
              <a:buNone/>
            </a:pPr>
            <a:r>
              <a:rPr lang="en-US" sz="2200" b="1" dirty="0">
                <a:solidFill>
                  <a:srgbClr val="002060"/>
                </a:solidFill>
              </a:rPr>
              <a:t>Modeling core social work values</a:t>
            </a:r>
            <a:r>
              <a:rPr lang="en-US" sz="2200" dirty="0">
                <a:solidFill>
                  <a:srgbClr val="002060"/>
                </a:solidFill>
              </a:rPr>
              <a:t>​: Leadership includes demonstrating empathy, accountability, respect for diversity, and commitment to social justice.​</a:t>
            </a:r>
          </a:p>
          <a:p>
            <a:pPr marL="0" indent="0" fontAlgn="base">
              <a:spcBef>
                <a:spcPts val="0"/>
              </a:spcBef>
              <a:buNone/>
            </a:pPr>
            <a:endParaRPr lang="en-US" sz="1600" b="1" dirty="0">
              <a:solidFill>
                <a:srgbClr val="002060"/>
              </a:solidFill>
            </a:endParaRPr>
          </a:p>
          <a:p>
            <a:pPr marL="0" indent="0" fontAlgn="base">
              <a:spcBef>
                <a:spcPts val="0"/>
              </a:spcBef>
              <a:buNone/>
            </a:pPr>
            <a:r>
              <a:rPr lang="en-US" sz="2200" b="1" dirty="0">
                <a:solidFill>
                  <a:srgbClr val="002060"/>
                </a:solidFill>
              </a:rPr>
              <a:t>Promoting research and evidence-informed practice</a:t>
            </a:r>
            <a:r>
              <a:rPr lang="en-US" sz="2200" dirty="0">
                <a:solidFill>
                  <a:srgbClr val="002060"/>
                </a:solidFill>
              </a:rPr>
              <a:t>​: Encouraging research integration and critical reflection strengthens the profession’s response to challenges.​</a:t>
            </a:r>
          </a:p>
          <a:p>
            <a:pPr marL="0" indent="0" fontAlgn="base">
              <a:spcBef>
                <a:spcPts val="0"/>
              </a:spcBef>
              <a:buNone/>
            </a:pPr>
            <a:endParaRPr lang="en-US" sz="1600" b="1" dirty="0">
              <a:solidFill>
                <a:srgbClr val="002060"/>
              </a:solidFill>
            </a:endParaRPr>
          </a:p>
          <a:p>
            <a:pPr marL="0" indent="0" fontAlgn="base">
              <a:spcBef>
                <a:spcPts val="0"/>
              </a:spcBef>
              <a:buNone/>
            </a:pPr>
            <a:r>
              <a:rPr lang="en-US" sz="2200" b="1" dirty="0">
                <a:solidFill>
                  <a:srgbClr val="002060"/>
                </a:solidFill>
              </a:rPr>
              <a:t>Advocacy and public engagement</a:t>
            </a:r>
            <a:r>
              <a:rPr lang="en-US" sz="2200" dirty="0">
                <a:solidFill>
                  <a:srgbClr val="002060"/>
                </a:solidFill>
              </a:rPr>
              <a:t>​: Social workers advocate for their profession and raise public awareness about social issues and policies.</a:t>
            </a:r>
          </a:p>
          <a:p>
            <a:pPr marL="0" indent="0" fontAlgn="base">
              <a:spcBef>
                <a:spcPts val="0"/>
              </a:spcBef>
              <a:buNone/>
            </a:pPr>
            <a:endParaRPr lang="en-US" sz="1400" dirty="0">
              <a:solidFill>
                <a:srgbClr val="002060"/>
              </a:solidFill>
            </a:endParaRPr>
          </a:p>
          <a:p>
            <a:pPr marL="0" indent="0" algn="ctr">
              <a:spcBef>
                <a:spcPts val="0"/>
              </a:spcBef>
              <a:buNone/>
            </a:pPr>
            <a:r>
              <a:rPr lang="en-GB" sz="2200" i="1" dirty="0">
                <a:solidFill>
                  <a:srgbClr val="002060"/>
                </a:solidFill>
              </a:rPr>
              <a:t>“Leadership is all about ‘doing the right thing’ and management is about ‘doing things right.”’</a:t>
            </a:r>
          </a:p>
          <a:p>
            <a:pPr marL="0" indent="0" algn="ctr">
              <a:spcBef>
                <a:spcPts val="0"/>
              </a:spcBef>
              <a:buNone/>
            </a:pPr>
            <a:r>
              <a:rPr lang="en-GB" sz="2200" i="1" dirty="0">
                <a:solidFill>
                  <a:srgbClr val="002060"/>
                </a:solidFill>
              </a:rPr>
              <a:t>(Peter Drucker, The Practice of Management (2006). </a:t>
            </a:r>
            <a:endParaRPr lang="en-GB" sz="2200" dirty="0">
              <a:solidFill>
                <a:srgbClr val="002060"/>
              </a:solidFill>
            </a:endParaRPr>
          </a:p>
        </p:txBody>
      </p:sp>
      <p:sp>
        <p:nvSpPr>
          <p:cNvPr id="7" name="Title 1">
            <a:extLst>
              <a:ext uri="{FF2B5EF4-FFF2-40B4-BE49-F238E27FC236}">
                <a16:creationId xmlns:a16="http://schemas.microsoft.com/office/drawing/2014/main" id="{06A961AC-68CA-7A77-0937-0129D6A02C32}"/>
              </a:ext>
            </a:extLst>
          </p:cNvPr>
          <p:cNvSpPr txBox="1">
            <a:spLocks/>
          </p:cNvSpPr>
          <p:nvPr/>
        </p:nvSpPr>
        <p:spPr>
          <a:xfrm>
            <a:off x="508636" y="-313389"/>
            <a:ext cx="10919626" cy="1254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002060"/>
                </a:solidFill>
              </a:rPr>
              <a:t>Leading the profession</a:t>
            </a:r>
          </a:p>
        </p:txBody>
      </p:sp>
    </p:spTree>
    <p:extLst>
      <p:ext uri="{BB962C8B-B14F-4D97-AF65-F5344CB8AC3E}">
        <p14:creationId xmlns:p14="http://schemas.microsoft.com/office/powerpoint/2010/main" val="85604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D84995-8860-46E1-9E1C-A7638FA1DCF3}"/>
              </a:ext>
            </a:extLst>
          </p:cNvPr>
          <p:cNvSpPr>
            <a:spLocks noGrp="1"/>
          </p:cNvSpPr>
          <p:nvPr>
            <p:ph type="subTitle" idx="1"/>
          </p:nvPr>
        </p:nvSpPr>
        <p:spPr>
          <a:xfrm>
            <a:off x="636186" y="1890973"/>
            <a:ext cx="10919627" cy="2038299"/>
          </a:xfrm>
        </p:spPr>
        <p:txBody>
          <a:bodyPr/>
          <a:lstStyle/>
          <a:p>
            <a:r>
              <a:rPr lang="en-GB" sz="2400" dirty="0">
                <a:solidFill>
                  <a:srgbClr val="002060"/>
                </a:solidFill>
              </a:rPr>
              <a:t>An example I’ve observed…</a:t>
            </a:r>
          </a:p>
          <a:p>
            <a:endParaRPr lang="en-GB" sz="2400" dirty="0">
              <a:solidFill>
                <a:srgbClr val="002060"/>
              </a:solidFill>
            </a:endParaRPr>
          </a:p>
          <a:p>
            <a:r>
              <a:rPr lang="en-GB" sz="2400" i="1" dirty="0">
                <a:solidFill>
                  <a:srgbClr val="002060"/>
                </a:solidFill>
              </a:rPr>
              <a:t>And/or…</a:t>
            </a:r>
          </a:p>
          <a:p>
            <a:endParaRPr lang="en-GB" sz="2400" i="1" dirty="0">
              <a:solidFill>
                <a:srgbClr val="002060"/>
              </a:solidFill>
            </a:endParaRPr>
          </a:p>
          <a:p>
            <a:r>
              <a:rPr lang="en-GB" sz="2400" dirty="0">
                <a:solidFill>
                  <a:srgbClr val="002060"/>
                </a:solidFill>
              </a:rPr>
              <a:t>My own leadership contribution…</a:t>
            </a:r>
          </a:p>
        </p:txBody>
      </p:sp>
      <p:sp>
        <p:nvSpPr>
          <p:cNvPr id="3" name="Title 2">
            <a:extLst>
              <a:ext uri="{FF2B5EF4-FFF2-40B4-BE49-F238E27FC236}">
                <a16:creationId xmlns:a16="http://schemas.microsoft.com/office/drawing/2014/main" id="{2CB0F990-EFD8-456A-8A68-A4655572B86B}"/>
              </a:ext>
            </a:extLst>
          </p:cNvPr>
          <p:cNvSpPr>
            <a:spLocks noGrp="1"/>
          </p:cNvSpPr>
          <p:nvPr>
            <p:ph type="ctrTitle"/>
          </p:nvPr>
        </p:nvSpPr>
        <p:spPr>
          <a:xfrm>
            <a:off x="314156" y="0"/>
            <a:ext cx="11755923" cy="1254488"/>
          </a:xfrm>
        </p:spPr>
        <p:txBody>
          <a:bodyPr>
            <a:noAutofit/>
          </a:bodyPr>
          <a:lstStyle/>
          <a:p>
            <a:r>
              <a:rPr lang="en-US" dirty="0">
                <a:solidFill>
                  <a:srgbClr val="002060"/>
                </a:solidFill>
              </a:rPr>
              <a:t>Leading the profession: </a:t>
            </a:r>
            <a:r>
              <a:rPr lang="en-GB" dirty="0">
                <a:solidFill>
                  <a:srgbClr val="002060"/>
                </a:solidFill>
              </a:rPr>
              <a:t>Exercise</a:t>
            </a:r>
          </a:p>
        </p:txBody>
      </p:sp>
    </p:spTree>
    <p:extLst>
      <p:ext uri="{BB962C8B-B14F-4D97-AF65-F5344CB8AC3E}">
        <p14:creationId xmlns:p14="http://schemas.microsoft.com/office/powerpoint/2010/main" val="1119764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B556-06A2-43E7-AA55-9CDC150B029F}"/>
              </a:ext>
            </a:extLst>
          </p:cNvPr>
          <p:cNvSpPr>
            <a:spLocks noGrp="1"/>
          </p:cNvSpPr>
          <p:nvPr>
            <p:ph type="ctrTitle"/>
          </p:nvPr>
        </p:nvSpPr>
        <p:spPr>
          <a:xfrm>
            <a:off x="403760" y="-342900"/>
            <a:ext cx="10919626" cy="1254488"/>
          </a:xfrm>
        </p:spPr>
        <p:txBody>
          <a:bodyPr>
            <a:normAutofit/>
          </a:bodyPr>
          <a:lstStyle/>
          <a:p>
            <a:r>
              <a:rPr lang="en-GB" sz="2800" b="1" dirty="0">
                <a:solidFill>
                  <a:srgbClr val="002060"/>
                </a:solidFill>
              </a:rPr>
              <a:t>To conclude…</a:t>
            </a:r>
          </a:p>
        </p:txBody>
      </p:sp>
      <p:pic>
        <p:nvPicPr>
          <p:cNvPr id="1026" name="Graphic 6" descr="image001">
            <a:extLst>
              <a:ext uri="{FF2B5EF4-FFF2-40B4-BE49-F238E27FC236}">
                <a16:creationId xmlns:a16="http://schemas.microsoft.com/office/drawing/2014/main" id="{33660BEF-754C-4F8D-86DC-45750D334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47" y="1042248"/>
            <a:ext cx="6555180" cy="443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D104FD4-D351-4D25-92B7-5B19AF2DAF59}"/>
              </a:ext>
            </a:extLst>
          </p:cNvPr>
          <p:cNvSpPr txBox="1"/>
          <p:nvPr/>
        </p:nvSpPr>
        <p:spPr>
          <a:xfrm>
            <a:off x="403760" y="1377349"/>
            <a:ext cx="5011387" cy="3847207"/>
          </a:xfrm>
          <a:prstGeom prst="rect">
            <a:avLst/>
          </a:prstGeom>
          <a:noFill/>
        </p:spPr>
        <p:txBody>
          <a:bodyPr wrap="square" rtlCol="0">
            <a:spAutoFit/>
          </a:bodyPr>
          <a:lstStyle/>
          <a:p>
            <a:r>
              <a:rPr lang="en-GB" sz="2400" b="1" dirty="0">
                <a:solidFill>
                  <a:srgbClr val="002060"/>
                </a:solidFill>
                <a:latin typeface="Arial" panose="020B0604020202020204" pitchFamily="34" charset="0"/>
                <a:cs typeface="Arial" panose="020B0604020202020204" pitchFamily="34" charset="0"/>
              </a:rPr>
              <a:t>How are you going to bring this into your practice?</a:t>
            </a:r>
          </a:p>
          <a:p>
            <a:endParaRPr lang="en-GB" sz="2400" b="1"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Opportunities and challenges</a:t>
            </a:r>
          </a:p>
          <a:p>
            <a:endParaRPr lang="en-GB" sz="24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 </a:t>
            </a:r>
            <a:r>
              <a:rPr lang="en-GB" sz="2400" b="1" dirty="0">
                <a:solidFill>
                  <a:srgbClr val="002060"/>
                </a:solidFill>
                <a:latin typeface="Arial" panose="020B0604020202020204" pitchFamily="34" charset="0"/>
                <a:cs typeface="Arial" panose="020B0604020202020204" pitchFamily="34" charset="0"/>
              </a:rPr>
              <a:t>What might you do differently as result of today ? </a:t>
            </a:r>
            <a:r>
              <a:rPr lang="en-GB" sz="2400" dirty="0">
                <a:solidFill>
                  <a:srgbClr val="002060"/>
                </a:solidFill>
                <a:latin typeface="Arial" panose="020B0604020202020204" pitchFamily="34" charset="0"/>
                <a:cs typeface="Arial" panose="020B0604020202020204" pitchFamily="34" charset="0"/>
              </a:rPr>
              <a:t> </a:t>
            </a:r>
          </a:p>
          <a:p>
            <a:endParaRPr lang="en-GB" sz="24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Opportunities and challenges </a:t>
            </a:r>
          </a:p>
          <a:p>
            <a:endParaRPr lang="en-GB" sz="2800" dirty="0">
              <a:solidFill>
                <a:srgbClr val="002060"/>
              </a:solidFill>
            </a:endParaRPr>
          </a:p>
        </p:txBody>
      </p:sp>
    </p:spTree>
    <p:extLst>
      <p:ext uri="{BB962C8B-B14F-4D97-AF65-F5344CB8AC3E}">
        <p14:creationId xmlns:p14="http://schemas.microsoft.com/office/powerpoint/2010/main" val="387638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95746" y="445730"/>
            <a:ext cx="10515600" cy="526195"/>
          </a:xfrm>
          <a:prstGeom prst="rect">
            <a:avLst/>
          </a:prstGeom>
        </p:spPr>
        <p:txBody>
          <a:bodyPr vert="horz" wrap="square" lIns="0" tIns="94386" rIns="0" bIns="0" rtlCol="0">
            <a:spAutoFit/>
          </a:bodyPr>
          <a:lstStyle/>
          <a:p>
            <a:pPr marL="12700">
              <a:lnSpc>
                <a:spcPct val="100000"/>
              </a:lnSpc>
              <a:spcBef>
                <a:spcPts val="100"/>
              </a:spcBef>
            </a:pPr>
            <a:r>
              <a:rPr sz="2800" spc="70" dirty="0"/>
              <a:t>Thank</a:t>
            </a:r>
            <a:r>
              <a:rPr sz="2800" spc="125" dirty="0"/>
              <a:t> </a:t>
            </a:r>
            <a:r>
              <a:rPr sz="2800" spc="90" dirty="0"/>
              <a:t>you</a:t>
            </a:r>
            <a:r>
              <a:rPr lang="en-GB" sz="2800" spc="125" dirty="0"/>
              <a:t>…</a:t>
            </a:r>
            <a:r>
              <a:rPr sz="2800" spc="195" dirty="0"/>
              <a:t>any</a:t>
            </a:r>
            <a:r>
              <a:rPr sz="2800" spc="125" dirty="0"/>
              <a:t> </a:t>
            </a:r>
            <a:r>
              <a:rPr sz="2800" spc="50" dirty="0"/>
              <a:t>questions?</a:t>
            </a:r>
          </a:p>
        </p:txBody>
      </p:sp>
      <p:pic>
        <p:nvPicPr>
          <p:cNvPr id="3" name="object 3"/>
          <p:cNvPicPr/>
          <p:nvPr/>
        </p:nvPicPr>
        <p:blipFill>
          <a:blip r:embed="rId2" cstate="print"/>
          <a:stretch>
            <a:fillRect/>
          </a:stretch>
        </p:blipFill>
        <p:spPr>
          <a:xfrm>
            <a:off x="7061403" y="3599996"/>
            <a:ext cx="1317967" cy="1317967"/>
          </a:xfrm>
          <a:prstGeom prst="rect">
            <a:avLst/>
          </a:prstGeom>
        </p:spPr>
      </p:pic>
      <p:pic>
        <p:nvPicPr>
          <p:cNvPr id="4" name="object 4"/>
          <p:cNvPicPr/>
          <p:nvPr/>
        </p:nvPicPr>
        <p:blipFill>
          <a:blip r:embed="rId3" cstate="print"/>
          <a:stretch>
            <a:fillRect/>
          </a:stretch>
        </p:blipFill>
        <p:spPr>
          <a:xfrm>
            <a:off x="8587431" y="3599996"/>
            <a:ext cx="1317967" cy="1317967"/>
          </a:xfrm>
          <a:prstGeom prst="rect">
            <a:avLst/>
          </a:prstGeom>
        </p:spPr>
      </p:pic>
      <p:pic>
        <p:nvPicPr>
          <p:cNvPr id="5" name="object 5"/>
          <p:cNvPicPr/>
          <p:nvPr/>
        </p:nvPicPr>
        <p:blipFill>
          <a:blip r:embed="rId4" cstate="print"/>
          <a:stretch>
            <a:fillRect/>
          </a:stretch>
        </p:blipFill>
        <p:spPr>
          <a:xfrm>
            <a:off x="10113458" y="3599996"/>
            <a:ext cx="1317967" cy="1317967"/>
          </a:xfrm>
          <a:prstGeom prst="rect">
            <a:avLst/>
          </a:prstGeom>
        </p:spPr>
      </p:pic>
      <p:grpSp>
        <p:nvGrpSpPr>
          <p:cNvPr id="6" name="object 6"/>
          <p:cNvGrpSpPr/>
          <p:nvPr/>
        </p:nvGrpSpPr>
        <p:grpSpPr>
          <a:xfrm>
            <a:off x="0" y="5419926"/>
            <a:ext cx="12193270" cy="1426845"/>
            <a:chOff x="0" y="5431421"/>
            <a:chExt cx="12193270" cy="1426845"/>
          </a:xfrm>
        </p:grpSpPr>
        <p:sp>
          <p:nvSpPr>
            <p:cNvPr id="7" name="object 7"/>
            <p:cNvSpPr/>
            <p:nvPr/>
          </p:nvSpPr>
          <p:spPr>
            <a:xfrm>
              <a:off x="0" y="5431421"/>
              <a:ext cx="12193270" cy="1426845"/>
            </a:xfrm>
            <a:custGeom>
              <a:avLst/>
              <a:gdLst/>
              <a:ahLst/>
              <a:cxnLst/>
              <a:rect l="l" t="t" r="r" b="b"/>
              <a:pathLst>
                <a:path w="12193270" h="1426845">
                  <a:moveTo>
                    <a:pt x="12193206" y="0"/>
                  </a:moveTo>
                  <a:lnTo>
                    <a:pt x="0" y="0"/>
                  </a:lnTo>
                  <a:lnTo>
                    <a:pt x="0" y="1426578"/>
                  </a:lnTo>
                  <a:lnTo>
                    <a:pt x="12193206" y="1426578"/>
                  </a:lnTo>
                  <a:lnTo>
                    <a:pt x="12193206" y="0"/>
                  </a:lnTo>
                  <a:close/>
                </a:path>
              </a:pathLst>
            </a:custGeom>
            <a:solidFill>
              <a:srgbClr val="303974"/>
            </a:solidFill>
          </p:spPr>
          <p:txBody>
            <a:bodyPr wrap="square" lIns="0" tIns="0" rIns="0" bIns="0" rtlCol="0"/>
            <a:lstStyle/>
            <a:p>
              <a:endParaRPr/>
            </a:p>
          </p:txBody>
        </p:sp>
        <p:pic>
          <p:nvPicPr>
            <p:cNvPr id="8" name="object 8"/>
            <p:cNvPicPr/>
            <p:nvPr/>
          </p:nvPicPr>
          <p:blipFill>
            <a:blip r:embed="rId5" cstate="print"/>
            <a:stretch>
              <a:fillRect/>
            </a:stretch>
          </p:blipFill>
          <p:spPr>
            <a:xfrm>
              <a:off x="10214612" y="6457543"/>
              <a:ext cx="724651" cy="73078"/>
            </a:xfrm>
            <a:prstGeom prst="rect">
              <a:avLst/>
            </a:prstGeom>
          </p:spPr>
        </p:pic>
        <p:pic>
          <p:nvPicPr>
            <p:cNvPr id="9" name="object 9"/>
            <p:cNvPicPr/>
            <p:nvPr/>
          </p:nvPicPr>
          <p:blipFill>
            <a:blip r:embed="rId6" cstate="print"/>
            <a:stretch>
              <a:fillRect/>
            </a:stretch>
          </p:blipFill>
          <p:spPr>
            <a:xfrm>
              <a:off x="10213799" y="6287901"/>
              <a:ext cx="724498" cy="73924"/>
            </a:xfrm>
            <a:prstGeom prst="rect">
              <a:avLst/>
            </a:prstGeom>
          </p:spPr>
        </p:pic>
        <p:pic>
          <p:nvPicPr>
            <p:cNvPr id="10" name="object 10"/>
            <p:cNvPicPr/>
            <p:nvPr/>
          </p:nvPicPr>
          <p:blipFill>
            <a:blip r:embed="rId7" cstate="print"/>
            <a:stretch>
              <a:fillRect/>
            </a:stretch>
          </p:blipFill>
          <p:spPr>
            <a:xfrm>
              <a:off x="9768599" y="5758795"/>
              <a:ext cx="1049072" cy="428635"/>
            </a:xfrm>
            <a:prstGeom prst="rect">
              <a:avLst/>
            </a:prstGeom>
          </p:spPr>
        </p:pic>
        <p:sp>
          <p:nvSpPr>
            <p:cNvPr id="11" name="object 11"/>
            <p:cNvSpPr/>
            <p:nvPr/>
          </p:nvSpPr>
          <p:spPr>
            <a:xfrm>
              <a:off x="10212832" y="6238747"/>
              <a:ext cx="726440" cy="168910"/>
            </a:xfrm>
            <a:custGeom>
              <a:avLst/>
              <a:gdLst/>
              <a:ahLst/>
              <a:cxnLst/>
              <a:rect l="l" t="t" r="r" b="b"/>
              <a:pathLst>
                <a:path w="726440" h="168910">
                  <a:moveTo>
                    <a:pt x="725462" y="0"/>
                  </a:moveTo>
                  <a:lnTo>
                    <a:pt x="482" y="0"/>
                  </a:lnTo>
                  <a:lnTo>
                    <a:pt x="482" y="3187"/>
                  </a:lnTo>
                  <a:lnTo>
                    <a:pt x="725462" y="3187"/>
                  </a:lnTo>
                  <a:lnTo>
                    <a:pt x="725462" y="0"/>
                  </a:lnTo>
                  <a:close/>
                </a:path>
                <a:path w="726440" h="168910">
                  <a:moveTo>
                    <a:pt x="726440" y="165430"/>
                  </a:moveTo>
                  <a:lnTo>
                    <a:pt x="0" y="165430"/>
                  </a:lnTo>
                  <a:lnTo>
                    <a:pt x="0" y="168630"/>
                  </a:lnTo>
                  <a:lnTo>
                    <a:pt x="726440" y="168630"/>
                  </a:lnTo>
                  <a:lnTo>
                    <a:pt x="726440" y="165430"/>
                  </a:lnTo>
                  <a:close/>
                </a:path>
              </a:pathLst>
            </a:custGeom>
            <a:solidFill>
              <a:srgbClr val="FFFFFF"/>
            </a:solidFill>
          </p:spPr>
          <p:txBody>
            <a:bodyPr wrap="square" lIns="0" tIns="0" rIns="0" bIns="0" rtlCol="0"/>
            <a:lstStyle/>
            <a:p>
              <a:endParaRPr/>
            </a:p>
          </p:txBody>
        </p:sp>
        <p:pic>
          <p:nvPicPr>
            <p:cNvPr id="12" name="object 12"/>
            <p:cNvPicPr/>
            <p:nvPr/>
          </p:nvPicPr>
          <p:blipFill>
            <a:blip r:embed="rId8" cstate="print"/>
            <a:stretch>
              <a:fillRect/>
            </a:stretch>
          </p:blipFill>
          <p:spPr>
            <a:xfrm>
              <a:off x="11167171" y="5829760"/>
              <a:ext cx="583313" cy="629890"/>
            </a:xfrm>
            <a:prstGeom prst="rect">
              <a:avLst/>
            </a:prstGeom>
          </p:spPr>
        </p:pic>
      </p:grpSp>
      <p:pic>
        <p:nvPicPr>
          <p:cNvPr id="16" name="Picture 15">
            <a:extLst>
              <a:ext uri="{FF2B5EF4-FFF2-40B4-BE49-F238E27FC236}">
                <a16:creationId xmlns:a16="http://schemas.microsoft.com/office/drawing/2014/main" id="{C29E2402-3071-C5C9-8915-C8563E8CA7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708" y="5613083"/>
            <a:ext cx="2292792" cy="1118701"/>
          </a:xfrm>
          <a:prstGeom prst="rect">
            <a:avLst/>
          </a:prstGeom>
        </p:spPr>
      </p:pic>
      <p:sp>
        <p:nvSpPr>
          <p:cNvPr id="17" name="TextBox 16">
            <a:extLst>
              <a:ext uri="{FF2B5EF4-FFF2-40B4-BE49-F238E27FC236}">
                <a16:creationId xmlns:a16="http://schemas.microsoft.com/office/drawing/2014/main" id="{5C657DFC-D760-F0F4-1A3F-AA1B94861B02}"/>
              </a:ext>
            </a:extLst>
          </p:cNvPr>
          <p:cNvSpPr txBox="1"/>
          <p:nvPr/>
        </p:nvSpPr>
        <p:spPr>
          <a:xfrm>
            <a:off x="3006062" y="6002596"/>
            <a:ext cx="2895600" cy="523220"/>
          </a:xfrm>
          <a:prstGeom prst="rect">
            <a:avLst/>
          </a:prstGeom>
          <a:noFill/>
        </p:spPr>
        <p:txBody>
          <a:bodyPr wrap="square" rtlCol="0">
            <a:spAutoFit/>
          </a:bodyPr>
          <a:lstStyle/>
          <a:p>
            <a:pPr algn="l"/>
            <a:r>
              <a:rPr lang="en-GB" sz="1400" dirty="0">
                <a:solidFill>
                  <a:schemeClr val="bg1"/>
                </a:solidFill>
                <a:latin typeface="Arial" panose="020B0604020202020204" pitchFamily="34" charset="0"/>
                <a:cs typeface="Arial" panose="020B0604020202020204" pitchFamily="34" charset="0"/>
              </a:rPr>
              <a:t>Leadership in Social Work</a:t>
            </a:r>
          </a:p>
          <a:p>
            <a:pPr algn="l"/>
            <a:r>
              <a:rPr lang="en-GB" sz="1400" dirty="0">
                <a:solidFill>
                  <a:schemeClr val="bg1"/>
                </a:solidFill>
                <a:latin typeface="Arial" panose="020B0604020202020204" pitchFamily="34" charset="0"/>
                <a:cs typeface="Arial" panose="020B0604020202020204" pitchFamily="34" charset="0"/>
              </a:rPr>
              <a:t>In Northern Ireland </a:t>
            </a:r>
          </a:p>
        </p:txBody>
      </p:sp>
      <p:pic>
        <p:nvPicPr>
          <p:cNvPr id="13" name="Picture 12" descr="A qr code on a white background&#10;&#10;AI-generated content may be incorrect.">
            <a:extLst>
              <a:ext uri="{FF2B5EF4-FFF2-40B4-BE49-F238E27FC236}">
                <a16:creationId xmlns:a16="http://schemas.microsoft.com/office/drawing/2014/main" id="{5C1AFBF6-70A5-3C50-0038-F202C330DDC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32218" y="1549237"/>
            <a:ext cx="2772352" cy="2772352"/>
          </a:xfrm>
          <a:prstGeom prst="rect">
            <a:avLst/>
          </a:prstGeom>
          <a:noFill/>
          <a:ln>
            <a:noFill/>
          </a:ln>
        </p:spPr>
      </p:pic>
      <p:sp>
        <p:nvSpPr>
          <p:cNvPr id="14" name="Text Placeholder 4">
            <a:extLst>
              <a:ext uri="{FF2B5EF4-FFF2-40B4-BE49-F238E27FC236}">
                <a16:creationId xmlns:a16="http://schemas.microsoft.com/office/drawing/2014/main" id="{5220CB8D-5AA8-E859-6664-36AB1705FD0A}"/>
              </a:ext>
            </a:extLst>
          </p:cNvPr>
          <p:cNvSpPr txBox="1">
            <a:spLocks/>
          </p:cNvSpPr>
          <p:nvPr/>
        </p:nvSpPr>
        <p:spPr>
          <a:xfrm>
            <a:off x="4243790" y="1662222"/>
            <a:ext cx="6953192" cy="1837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002060"/>
                </a:solidFill>
              </a:rPr>
              <a:t>To access all resources developed, please follow the link below, or scan the QR code.</a:t>
            </a:r>
          </a:p>
          <a:p>
            <a:endParaRPr lang="en-GB" sz="2400" dirty="0">
              <a:solidFill>
                <a:srgbClr val="002060"/>
              </a:solidFill>
            </a:endParaRPr>
          </a:p>
          <a:p>
            <a:pPr marL="0" indent="0">
              <a:buNone/>
            </a:pPr>
            <a:r>
              <a:rPr lang="en-IE" sz="2400" u="sng" dirty="0">
                <a:solidFill>
                  <a:srgbClr val="0070C0"/>
                </a:solidFill>
                <a:hlinkClick r:id="rId11">
                  <a:extLst>
                    <a:ext uri="{A12FA001-AC4F-418D-AE19-62706E023703}">
                      <ahyp:hlinkClr xmlns:ahyp="http://schemas.microsoft.com/office/drawing/2018/hyperlinkcolor" val="tx"/>
                    </a:ext>
                  </a:extLst>
                </a:hlinkClick>
              </a:rPr>
              <a:t>https://learningzone.niscc.info/leadership-in-social-work-in-northern-ireland/</a:t>
            </a:r>
            <a:r>
              <a:rPr lang="en-IE" sz="2400" dirty="0">
                <a:solidFill>
                  <a:srgbClr val="0070C0"/>
                </a:solidFill>
              </a:rPr>
              <a:t> </a:t>
            </a:r>
          </a:p>
          <a:p>
            <a:endParaRPr lang="en-IE"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CF9FBE-F90D-CFB2-519D-C1D7C27B5961}"/>
              </a:ext>
            </a:extLst>
          </p:cNvPr>
          <p:cNvSpPr>
            <a:spLocks noGrp="1"/>
          </p:cNvSpPr>
          <p:nvPr>
            <p:ph type="ctrTitle"/>
          </p:nvPr>
        </p:nvSpPr>
        <p:spPr>
          <a:xfrm>
            <a:off x="577048" y="168246"/>
            <a:ext cx="10919626" cy="1254488"/>
          </a:xfrm>
        </p:spPr>
        <p:txBody>
          <a:bodyPr>
            <a:normAutofit/>
          </a:bodyPr>
          <a:lstStyle/>
          <a:p>
            <a:r>
              <a:rPr lang="en-GB" sz="2800" b="1" dirty="0">
                <a:solidFill>
                  <a:srgbClr val="002060"/>
                </a:solidFill>
              </a:rPr>
              <a:t>The Social Work Leadership Framework:</a:t>
            </a:r>
            <a:br>
              <a:rPr lang="en-GB" sz="2800" dirty="0">
                <a:solidFill>
                  <a:srgbClr val="002060"/>
                </a:solidFill>
              </a:rPr>
            </a:br>
            <a:r>
              <a:rPr lang="en-GB" sz="2800" dirty="0">
                <a:solidFill>
                  <a:srgbClr val="002060"/>
                </a:solidFill>
              </a:rPr>
              <a:t>Transforming social work through leadership</a:t>
            </a:r>
          </a:p>
        </p:txBody>
      </p:sp>
      <p:pic>
        <p:nvPicPr>
          <p:cNvPr id="9" name="Picture 8">
            <a:extLst>
              <a:ext uri="{FF2B5EF4-FFF2-40B4-BE49-F238E27FC236}">
                <a16:creationId xmlns:a16="http://schemas.microsoft.com/office/drawing/2014/main" id="{92FE833F-FA91-46CD-A2B1-1E0DFA7855C5}"/>
              </a:ext>
            </a:extLst>
          </p:cNvPr>
          <p:cNvPicPr>
            <a:picLocks noChangeAspect="1"/>
          </p:cNvPicPr>
          <p:nvPr/>
        </p:nvPicPr>
        <p:blipFill rotWithShape="1">
          <a:blip r:embed="rId3"/>
          <a:srcRect l="33461" t="19898" r="37793" b="9370"/>
          <a:stretch/>
        </p:blipFill>
        <p:spPr>
          <a:xfrm>
            <a:off x="8295577" y="2187040"/>
            <a:ext cx="2173537" cy="3008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ubtitle 1">
            <a:extLst>
              <a:ext uri="{FF2B5EF4-FFF2-40B4-BE49-F238E27FC236}">
                <a16:creationId xmlns:a16="http://schemas.microsoft.com/office/drawing/2014/main" id="{A155BDA9-1AA0-181E-D225-1801FE068EEF}"/>
              </a:ext>
            </a:extLst>
          </p:cNvPr>
          <p:cNvSpPr>
            <a:spLocks noGrp="1"/>
          </p:cNvSpPr>
          <p:nvPr>
            <p:ph type="subTitle" idx="1"/>
          </p:nvPr>
        </p:nvSpPr>
        <p:spPr>
          <a:xfrm>
            <a:off x="577048" y="2306980"/>
            <a:ext cx="6377935" cy="2038299"/>
          </a:xfrm>
        </p:spPr>
        <p:txBody>
          <a:bodyPr>
            <a:normAutofit lnSpcReduction="10000"/>
          </a:bodyPr>
          <a:lstStyle/>
          <a:p>
            <a:r>
              <a:rPr lang="en-GB" sz="2400" b="0" dirty="0">
                <a:solidFill>
                  <a:srgbClr val="002060"/>
                </a:solidFill>
              </a:rPr>
              <a:t>Session learning objective (s):</a:t>
            </a:r>
          </a:p>
          <a:p>
            <a:pPr marL="457200" indent="-457200">
              <a:buFont typeface="Wingdings" panose="05000000000000000000" pitchFamily="2" charset="2"/>
              <a:buChar char="Ø"/>
            </a:pPr>
            <a:r>
              <a:rPr lang="en-GB" sz="2400" b="0" dirty="0">
                <a:solidFill>
                  <a:srgbClr val="002060"/>
                </a:solidFill>
              </a:rPr>
              <a:t>Defining leadership and why it is important for social Work</a:t>
            </a:r>
          </a:p>
          <a:p>
            <a:pPr marL="457200" indent="-457200">
              <a:buFont typeface="Wingdings" panose="05000000000000000000" pitchFamily="2" charset="2"/>
              <a:buChar char="Ø"/>
            </a:pPr>
            <a:r>
              <a:rPr lang="en-GB" sz="2400" b="0" dirty="0">
                <a:solidFill>
                  <a:srgbClr val="002060"/>
                </a:solidFill>
              </a:rPr>
              <a:t>Etc.</a:t>
            </a:r>
          </a:p>
          <a:p>
            <a:pPr marL="457200" indent="-457200">
              <a:buFont typeface="Wingdings" panose="05000000000000000000" pitchFamily="2" charset="2"/>
              <a:buChar char="Ø"/>
            </a:pPr>
            <a:r>
              <a:rPr lang="en-GB" sz="2400" b="0" dirty="0">
                <a:solidFill>
                  <a:srgbClr val="002060"/>
                </a:solidFill>
              </a:rPr>
              <a:t>Etc</a:t>
            </a:r>
            <a:r>
              <a:rPr lang="en-GB" b="0" dirty="0">
                <a:solidFill>
                  <a:srgbClr val="002060"/>
                </a:solidFill>
              </a:rPr>
              <a:t>.</a:t>
            </a:r>
          </a:p>
          <a:p>
            <a:endParaRPr lang="en-GB" b="0" dirty="0">
              <a:solidFill>
                <a:srgbClr val="002060"/>
              </a:solidFill>
            </a:endParaRPr>
          </a:p>
        </p:txBody>
      </p:sp>
    </p:spTree>
    <p:extLst>
      <p:ext uri="{BB962C8B-B14F-4D97-AF65-F5344CB8AC3E}">
        <p14:creationId xmlns:p14="http://schemas.microsoft.com/office/powerpoint/2010/main" val="153378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E5CCB-1D2B-FAFD-3FC1-E5377956E38B}"/>
              </a:ext>
            </a:extLst>
          </p:cNvPr>
          <p:cNvSpPr>
            <a:spLocks noGrp="1"/>
          </p:cNvSpPr>
          <p:nvPr>
            <p:ph type="ctrTitle"/>
          </p:nvPr>
        </p:nvSpPr>
        <p:spPr>
          <a:xfrm>
            <a:off x="528742" y="0"/>
            <a:ext cx="10919626" cy="1254488"/>
          </a:xfrm>
        </p:spPr>
        <p:txBody>
          <a:bodyPr/>
          <a:lstStyle/>
          <a:p>
            <a:r>
              <a:rPr lang="en-US" dirty="0">
                <a:solidFill>
                  <a:srgbClr val="002060"/>
                </a:solidFill>
              </a:rPr>
              <a:t>References</a:t>
            </a:r>
            <a:endParaRPr lang="en-GB" dirty="0">
              <a:solidFill>
                <a:srgbClr val="002060"/>
              </a:solidFill>
            </a:endParaRPr>
          </a:p>
        </p:txBody>
      </p:sp>
      <p:sp>
        <p:nvSpPr>
          <p:cNvPr id="7" name="Text Placeholder 6">
            <a:extLst>
              <a:ext uri="{FF2B5EF4-FFF2-40B4-BE49-F238E27FC236}">
                <a16:creationId xmlns:a16="http://schemas.microsoft.com/office/drawing/2014/main" id="{9896F576-B2D2-FC46-CC3A-65D639BF1C9D}"/>
              </a:ext>
            </a:extLst>
          </p:cNvPr>
          <p:cNvSpPr>
            <a:spLocks noGrp="1"/>
          </p:cNvSpPr>
          <p:nvPr>
            <p:ph type="body" idx="15"/>
          </p:nvPr>
        </p:nvSpPr>
        <p:spPr>
          <a:xfrm>
            <a:off x="528742" y="1365700"/>
            <a:ext cx="10501208" cy="3928663"/>
          </a:xfrm>
        </p:spPr>
        <p:txBody>
          <a:bodyPr>
            <a:normAutofit/>
          </a:bodyPr>
          <a:lstStyle/>
          <a:p>
            <a:r>
              <a:rPr lang="en-GB" sz="1600" dirty="0">
                <a:solidFill>
                  <a:srgbClr val="002060"/>
                </a:solidFill>
              </a:rPr>
              <a:t>Haynes, K.S. (2014) Social Workers as Leaders. Social Work Today. Available at: </a:t>
            </a:r>
            <a:r>
              <a:rPr lang="en-GB" sz="1600" dirty="0">
                <a:hlinkClick r:id="rId2"/>
              </a:rPr>
              <a:t>https://www.socialworktoday.com/archive/exc_040714.shtml</a:t>
            </a:r>
            <a:r>
              <a:rPr lang="en-GB" sz="1600" dirty="0"/>
              <a:t>.</a:t>
            </a:r>
            <a:endParaRPr lang="en-GB" sz="100" dirty="0"/>
          </a:p>
          <a:p>
            <a:endParaRPr lang="en-GB" sz="100" dirty="0"/>
          </a:p>
          <a:p>
            <a:endParaRPr lang="en-GB" sz="100" dirty="0"/>
          </a:p>
          <a:p>
            <a:r>
              <a:rPr lang="en-GB" sz="1600" dirty="0">
                <a:solidFill>
                  <a:srgbClr val="002060"/>
                </a:solidFill>
              </a:rPr>
              <a:t>McFadden, P., </a:t>
            </a:r>
            <a:r>
              <a:rPr lang="en-GB" sz="1600" dirty="0" err="1">
                <a:solidFill>
                  <a:srgbClr val="002060"/>
                </a:solidFill>
              </a:rPr>
              <a:t>MacLochlainn</a:t>
            </a:r>
            <a:r>
              <a:rPr lang="en-GB" sz="1600" dirty="0">
                <a:solidFill>
                  <a:srgbClr val="002060"/>
                </a:solidFill>
              </a:rPr>
              <a:t>, J., Naylor, R., McColgan, M., McGrory, S., Nicholl, P., Kirby, K., Schroder, H., Currie, D., </a:t>
            </a:r>
            <a:r>
              <a:rPr lang="en-GB" sz="1600" dirty="0" err="1">
                <a:solidFill>
                  <a:srgbClr val="002060"/>
                </a:solidFill>
              </a:rPr>
              <a:t>Mullineux</a:t>
            </a:r>
            <a:r>
              <a:rPr lang="en-GB" sz="1600" dirty="0">
                <a:solidFill>
                  <a:srgbClr val="002060"/>
                </a:solidFill>
              </a:rPr>
              <a:t>, J.C. &amp; Mallett, J. (n.d.) Older people’s social work safe staffing supply and workforce demands analysis: A case study from Northern Ireland. School of Social Sciences, Education and Social Work / Queen’s Business School. Available at: </a:t>
            </a:r>
            <a:r>
              <a:rPr lang="en-GB" sz="1600" dirty="0">
                <a:hlinkClick r:id="rId3"/>
              </a:rPr>
              <a:t>https://pure.qub.ac.uk/en/publications/older-peoples-social-work-safe-staffing-supply-and-workforce-dema/</a:t>
            </a:r>
            <a:r>
              <a:rPr lang="en-GB" sz="1600" dirty="0"/>
              <a:t>.</a:t>
            </a:r>
            <a:endParaRPr lang="en-GB" sz="100" dirty="0"/>
          </a:p>
          <a:p>
            <a:endParaRPr lang="en-GB" sz="100" dirty="0"/>
          </a:p>
          <a:p>
            <a:endParaRPr lang="en-GB" sz="100" dirty="0"/>
          </a:p>
          <a:p>
            <a:r>
              <a:rPr lang="en-GB" sz="1600" dirty="0">
                <a:solidFill>
                  <a:srgbClr val="002060"/>
                </a:solidFill>
              </a:rPr>
              <a:t>McFadden, P., McColgan, M., </a:t>
            </a:r>
            <a:r>
              <a:rPr lang="en-GB" sz="1600" dirty="0" err="1">
                <a:solidFill>
                  <a:srgbClr val="002060"/>
                </a:solidFill>
              </a:rPr>
              <a:t>MacLochlainn</a:t>
            </a:r>
            <a:r>
              <a:rPr lang="en-GB" sz="1600" dirty="0">
                <a:solidFill>
                  <a:srgbClr val="002060"/>
                </a:solidFill>
              </a:rPr>
              <a:t>, J., Davies, H., Kirby, K., Currie, D., Schroder, H., Nicholl, P., McGrory, S., Naylor, R., Kirby, K., </a:t>
            </a:r>
            <a:r>
              <a:rPr lang="en-GB" sz="1600" dirty="0" err="1">
                <a:solidFill>
                  <a:srgbClr val="002060"/>
                </a:solidFill>
              </a:rPr>
              <a:t>Mullineux</a:t>
            </a:r>
            <a:r>
              <a:rPr lang="en-GB" sz="1600" dirty="0">
                <a:solidFill>
                  <a:srgbClr val="002060"/>
                </a:solidFill>
              </a:rPr>
              <a:t>, J. &amp; Mallett, J. (2024) Safer and Effective Staffing Research and Policy Development Older People’s and Children’s Social Work in Northern Ireland: Report 1 – The Starting Point: Baseline Analysis. Advance online publication. Available at: </a:t>
            </a:r>
            <a:r>
              <a:rPr lang="en-GB" sz="1600" dirty="0">
                <a:hlinkClick r:id="rId4"/>
              </a:rPr>
              <a:t>https://pure.ulster.ac.uk/ws/portalfiles/portal/164928887/REPORT_ONE_Safe_Staffing_Research_and_Policy_Development_in_Older_People_s_Social_Work_Children_s_Services_3_.pdf</a:t>
            </a:r>
            <a:r>
              <a:rPr lang="en-GB" sz="1600" dirty="0"/>
              <a:t>.</a:t>
            </a:r>
          </a:p>
        </p:txBody>
      </p:sp>
    </p:spTree>
    <p:extLst>
      <p:ext uri="{BB962C8B-B14F-4D97-AF65-F5344CB8AC3E}">
        <p14:creationId xmlns:p14="http://schemas.microsoft.com/office/powerpoint/2010/main" val="1318858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E5CCB-1D2B-FAFD-3FC1-E5377956E38B}"/>
              </a:ext>
            </a:extLst>
          </p:cNvPr>
          <p:cNvSpPr>
            <a:spLocks noGrp="1"/>
          </p:cNvSpPr>
          <p:nvPr>
            <p:ph type="ctrTitle"/>
          </p:nvPr>
        </p:nvSpPr>
        <p:spPr>
          <a:xfrm>
            <a:off x="577048" y="0"/>
            <a:ext cx="10919626" cy="1254488"/>
          </a:xfrm>
        </p:spPr>
        <p:txBody>
          <a:bodyPr/>
          <a:lstStyle/>
          <a:p>
            <a:r>
              <a:rPr lang="en-US" dirty="0">
                <a:solidFill>
                  <a:srgbClr val="002060"/>
                </a:solidFill>
              </a:rPr>
              <a:t>References</a:t>
            </a:r>
            <a:endParaRPr lang="en-GB" dirty="0">
              <a:solidFill>
                <a:srgbClr val="002060"/>
              </a:solidFill>
            </a:endParaRPr>
          </a:p>
        </p:txBody>
      </p:sp>
      <p:sp>
        <p:nvSpPr>
          <p:cNvPr id="7" name="Text Placeholder 6">
            <a:extLst>
              <a:ext uri="{FF2B5EF4-FFF2-40B4-BE49-F238E27FC236}">
                <a16:creationId xmlns:a16="http://schemas.microsoft.com/office/drawing/2014/main" id="{9896F576-B2D2-FC46-CC3A-65D639BF1C9D}"/>
              </a:ext>
            </a:extLst>
          </p:cNvPr>
          <p:cNvSpPr>
            <a:spLocks noGrp="1"/>
          </p:cNvSpPr>
          <p:nvPr>
            <p:ph type="body" idx="15"/>
          </p:nvPr>
        </p:nvSpPr>
        <p:spPr>
          <a:xfrm>
            <a:off x="577048" y="1357358"/>
            <a:ext cx="10613519" cy="5039002"/>
          </a:xfrm>
        </p:spPr>
        <p:txBody>
          <a:bodyPr>
            <a:noAutofit/>
          </a:bodyPr>
          <a:lstStyle/>
          <a:p>
            <a:pPr>
              <a:lnSpc>
                <a:spcPct val="110000"/>
              </a:lnSpc>
            </a:pPr>
            <a:r>
              <a:rPr lang="en-GB" sz="1600" dirty="0">
                <a:solidFill>
                  <a:srgbClr val="002060"/>
                </a:solidFill>
              </a:rPr>
              <a:t>Venning, A., Morley, C. &amp; Newcomb, M. (2025) ‘Reimagining leadership in social work: A call for a distinctive activist approach to social work leadership’, The British Journal of Social Work, 55(8), pp. 3935–3954. Available at: </a:t>
            </a:r>
            <a:r>
              <a:rPr lang="en-GB" sz="1600" dirty="0">
                <a:hlinkClick r:id="rId2"/>
              </a:rPr>
              <a:t>https://academic.oup.com/bjsw/article/55/8/3935/8203661</a:t>
            </a:r>
            <a:r>
              <a:rPr lang="en-GB" sz="1600" dirty="0"/>
              <a:t> </a:t>
            </a:r>
            <a:endParaRPr lang="en-GB" sz="1400" dirty="0"/>
          </a:p>
          <a:p>
            <a:pPr>
              <a:lnSpc>
                <a:spcPct val="110000"/>
              </a:lnSpc>
            </a:pPr>
            <a:endParaRPr lang="en-GB" sz="600" dirty="0"/>
          </a:p>
          <a:p>
            <a:pPr>
              <a:lnSpc>
                <a:spcPct val="110000"/>
              </a:lnSpc>
            </a:pPr>
            <a:r>
              <a:rPr lang="en-GB" sz="1600" dirty="0">
                <a:solidFill>
                  <a:srgbClr val="002060"/>
                </a:solidFill>
              </a:rPr>
              <a:t>Tulane School of Social Work (2024) Transformative Leadership in Social Work. Available at</a:t>
            </a:r>
            <a:r>
              <a:rPr lang="en-GB" sz="1600" dirty="0"/>
              <a:t>: </a:t>
            </a:r>
            <a:r>
              <a:rPr lang="en-GB" sz="1600" dirty="0">
                <a:hlinkClick r:id="rId3"/>
              </a:rPr>
              <a:t>https://socialwork.tulane.edu/blog/transformative-leadership/</a:t>
            </a:r>
            <a:endParaRPr lang="en-GB" sz="1600" dirty="0"/>
          </a:p>
          <a:p>
            <a:pPr>
              <a:lnSpc>
                <a:spcPct val="110000"/>
              </a:lnSpc>
            </a:pPr>
            <a:endParaRPr lang="en-GB" sz="800" dirty="0"/>
          </a:p>
          <a:p>
            <a:pPr>
              <a:lnSpc>
                <a:spcPct val="110000"/>
              </a:lnSpc>
            </a:pPr>
            <a:r>
              <a:rPr lang="en-GB" sz="1600" dirty="0">
                <a:solidFill>
                  <a:srgbClr val="002060"/>
                </a:solidFill>
              </a:rPr>
              <a:t>Martin, H. (2024) Leadership in social work. Iriss. Available at: </a:t>
            </a:r>
            <a:r>
              <a:rPr lang="en-GB" sz="1600" dirty="0">
                <a:hlinkClick r:id="rId4"/>
              </a:rPr>
              <a:t>https://www.iriss.org.uk/sites/default/files/2024-02/iriss-sws-leadership-social-work.pdf</a:t>
            </a:r>
            <a:r>
              <a:rPr lang="en-GB" sz="1600" dirty="0"/>
              <a:t> </a:t>
            </a:r>
          </a:p>
          <a:p>
            <a:pPr>
              <a:lnSpc>
                <a:spcPct val="110000"/>
              </a:lnSpc>
            </a:pPr>
            <a:endParaRPr lang="en-GB" sz="900" dirty="0"/>
          </a:p>
          <a:p>
            <a:pPr>
              <a:lnSpc>
                <a:spcPct val="110000"/>
              </a:lnSpc>
            </a:pPr>
            <a:r>
              <a:rPr lang="en-GB" sz="1600" dirty="0">
                <a:solidFill>
                  <a:srgbClr val="002060"/>
                </a:solidFill>
              </a:rPr>
              <a:t>Department of Health (2012) Improving and safeguarding social wellbeing: A strategy for social work in Northern Ireland. Available at: </a:t>
            </a:r>
            <a:r>
              <a:rPr lang="en-GB" sz="1600" dirty="0">
                <a:hlinkClick r:id="rId5"/>
              </a:rPr>
              <a:t>https://www.health-ni.gov.uk/publications/improving-and-safeguarding-social-wellbeing-strategy-social-work-northern-ireland</a:t>
            </a:r>
            <a:r>
              <a:rPr lang="en-GB" sz="1600" dirty="0"/>
              <a:t> </a:t>
            </a:r>
          </a:p>
          <a:p>
            <a:endParaRPr lang="en-GB" sz="1600" dirty="0"/>
          </a:p>
        </p:txBody>
      </p:sp>
    </p:spTree>
    <p:extLst>
      <p:ext uri="{BB962C8B-B14F-4D97-AF65-F5344CB8AC3E}">
        <p14:creationId xmlns:p14="http://schemas.microsoft.com/office/powerpoint/2010/main" val="2396199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E5CCB-1D2B-FAFD-3FC1-E5377956E38B}"/>
              </a:ext>
            </a:extLst>
          </p:cNvPr>
          <p:cNvSpPr>
            <a:spLocks noGrp="1"/>
          </p:cNvSpPr>
          <p:nvPr>
            <p:ph type="ctrTitle"/>
          </p:nvPr>
        </p:nvSpPr>
        <p:spPr>
          <a:xfrm>
            <a:off x="636187" y="159357"/>
            <a:ext cx="10919626" cy="1254488"/>
          </a:xfrm>
        </p:spPr>
        <p:txBody>
          <a:bodyPr/>
          <a:lstStyle/>
          <a:p>
            <a:r>
              <a:rPr lang="en-US" dirty="0">
                <a:solidFill>
                  <a:srgbClr val="002060"/>
                </a:solidFill>
              </a:rPr>
              <a:t>References</a:t>
            </a:r>
            <a:endParaRPr lang="en-GB" dirty="0">
              <a:solidFill>
                <a:srgbClr val="002060"/>
              </a:solidFill>
            </a:endParaRPr>
          </a:p>
        </p:txBody>
      </p:sp>
      <p:sp>
        <p:nvSpPr>
          <p:cNvPr id="7" name="Text Placeholder 6">
            <a:extLst>
              <a:ext uri="{FF2B5EF4-FFF2-40B4-BE49-F238E27FC236}">
                <a16:creationId xmlns:a16="http://schemas.microsoft.com/office/drawing/2014/main" id="{9896F576-B2D2-FC46-CC3A-65D639BF1C9D}"/>
              </a:ext>
            </a:extLst>
          </p:cNvPr>
          <p:cNvSpPr>
            <a:spLocks noGrp="1"/>
          </p:cNvSpPr>
          <p:nvPr>
            <p:ph type="body" idx="15"/>
          </p:nvPr>
        </p:nvSpPr>
        <p:spPr>
          <a:xfrm>
            <a:off x="636187" y="1546970"/>
            <a:ext cx="9513653" cy="3928663"/>
          </a:xfrm>
        </p:spPr>
        <p:txBody>
          <a:bodyPr>
            <a:normAutofit/>
          </a:bodyPr>
          <a:lstStyle/>
          <a:p>
            <a:r>
              <a:rPr lang="en-GB" sz="1600" dirty="0">
                <a:solidFill>
                  <a:srgbClr val="002060"/>
                </a:solidFill>
              </a:rPr>
              <a:t>Department of Health (2018) Improving and Safeguarding Social Wellbeing: Stage 2 Progress Report. Belfast: Department of Health. Available at: </a:t>
            </a:r>
            <a:r>
              <a:rPr lang="en-GB" sz="1600" dirty="0">
                <a:hlinkClick r:id="rId2"/>
              </a:rPr>
              <a:t>https://www.health-ni.gov.uk/publications/improving-and-safeguarding-social-wellbeing-strategy-social-work-northern-ireland</a:t>
            </a:r>
            <a:r>
              <a:rPr lang="en-GB" sz="1600" dirty="0"/>
              <a:t> </a:t>
            </a:r>
          </a:p>
          <a:p>
            <a:endParaRPr lang="en-GB" sz="1600" dirty="0"/>
          </a:p>
          <a:p>
            <a:r>
              <a:rPr lang="en-GB" sz="1600" dirty="0">
                <a:solidFill>
                  <a:srgbClr val="002060"/>
                </a:solidFill>
              </a:rPr>
              <a:t>Department of Health (2022) Social Work Leadership Framework. Belfast: Department of Health. Available at</a:t>
            </a:r>
            <a:r>
              <a:rPr lang="en-GB" sz="1600" dirty="0"/>
              <a:t>: </a:t>
            </a:r>
            <a:r>
              <a:rPr lang="en-GB" sz="1600" dirty="0">
                <a:hlinkClick r:id="rId3"/>
              </a:rPr>
              <a:t>https://niscc.info/app/uploads/2022/09/Social-Work-Leadership-Framework-final-version-15-April-22.pdf</a:t>
            </a:r>
            <a:r>
              <a:rPr lang="en-GB" sz="1600" dirty="0"/>
              <a:t> </a:t>
            </a:r>
          </a:p>
        </p:txBody>
      </p:sp>
    </p:spTree>
    <p:extLst>
      <p:ext uri="{BB962C8B-B14F-4D97-AF65-F5344CB8AC3E}">
        <p14:creationId xmlns:p14="http://schemas.microsoft.com/office/powerpoint/2010/main" val="362354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97410C-00B2-4C8D-BAA2-2CCB2547F0D8}"/>
              </a:ext>
            </a:extLst>
          </p:cNvPr>
          <p:cNvSpPr>
            <a:spLocks noGrp="1"/>
          </p:cNvSpPr>
          <p:nvPr>
            <p:ph type="subTitle" idx="1"/>
          </p:nvPr>
        </p:nvSpPr>
        <p:spPr>
          <a:xfrm>
            <a:off x="1682986" y="1860280"/>
            <a:ext cx="10919627" cy="2038299"/>
          </a:xfrm>
        </p:spPr>
        <p:txBody>
          <a:bodyPr/>
          <a:lstStyle/>
          <a:p>
            <a:r>
              <a:rPr lang="en-GB" sz="2400" dirty="0">
                <a:solidFill>
                  <a:srgbClr val="002060"/>
                </a:solidFill>
              </a:rPr>
              <a:t>Courage            Resilience               Visionary</a:t>
            </a:r>
          </a:p>
          <a:p>
            <a:r>
              <a:rPr lang="en-GB" sz="2400" dirty="0">
                <a:solidFill>
                  <a:srgbClr val="002060"/>
                </a:solidFill>
              </a:rPr>
              <a:t>    Collaborator             Networker             </a:t>
            </a:r>
            <a:r>
              <a:rPr lang="en-GB" sz="2400" dirty="0" err="1">
                <a:solidFill>
                  <a:srgbClr val="002060"/>
                </a:solidFill>
              </a:rPr>
              <a:t>Resourcer</a:t>
            </a:r>
            <a:endParaRPr lang="en-GB" sz="2400" dirty="0">
              <a:solidFill>
                <a:srgbClr val="002060"/>
              </a:solidFill>
            </a:endParaRPr>
          </a:p>
          <a:p>
            <a:r>
              <a:rPr lang="en-GB" sz="2400" dirty="0">
                <a:solidFill>
                  <a:srgbClr val="002060"/>
                </a:solidFill>
              </a:rPr>
              <a:t>Creative Thinker       Agile         Navigator     Problem-solver</a:t>
            </a:r>
          </a:p>
          <a:p>
            <a:r>
              <a:rPr lang="en-GB" sz="2400" dirty="0">
                <a:solidFill>
                  <a:srgbClr val="002060"/>
                </a:solidFill>
              </a:rPr>
              <a:t>          Decision-maker      Change Maker      Innovator</a:t>
            </a:r>
          </a:p>
          <a:p>
            <a:endParaRPr lang="en-GB" sz="2400" dirty="0">
              <a:solidFill>
                <a:srgbClr val="002060"/>
              </a:solidFill>
            </a:endParaRPr>
          </a:p>
        </p:txBody>
      </p:sp>
      <p:sp>
        <p:nvSpPr>
          <p:cNvPr id="3" name="Title 2">
            <a:extLst>
              <a:ext uri="{FF2B5EF4-FFF2-40B4-BE49-F238E27FC236}">
                <a16:creationId xmlns:a16="http://schemas.microsoft.com/office/drawing/2014/main" id="{AC2841F7-5308-4A7C-B9D5-621794C9E6FA}"/>
              </a:ext>
            </a:extLst>
          </p:cNvPr>
          <p:cNvSpPr>
            <a:spLocks noGrp="1"/>
          </p:cNvSpPr>
          <p:nvPr>
            <p:ph type="ctrTitle"/>
          </p:nvPr>
        </p:nvSpPr>
        <p:spPr>
          <a:xfrm>
            <a:off x="341520" y="-413357"/>
            <a:ext cx="10919626" cy="1254488"/>
          </a:xfrm>
        </p:spPr>
        <p:txBody>
          <a:bodyPr>
            <a:noAutofit/>
          </a:bodyPr>
          <a:lstStyle/>
          <a:p>
            <a:r>
              <a:rPr lang="en-GB" sz="2800" b="1" dirty="0">
                <a:solidFill>
                  <a:srgbClr val="002060"/>
                </a:solidFill>
              </a:rPr>
              <a:t>What does leadership mean to you?</a:t>
            </a:r>
          </a:p>
        </p:txBody>
      </p:sp>
      <p:sp>
        <p:nvSpPr>
          <p:cNvPr id="5" name="Title 2">
            <a:extLst>
              <a:ext uri="{FF2B5EF4-FFF2-40B4-BE49-F238E27FC236}">
                <a16:creationId xmlns:a16="http://schemas.microsoft.com/office/drawing/2014/main" id="{E2EC8101-D0AE-483E-905D-FC1625CCD6FB}"/>
              </a:ext>
            </a:extLst>
          </p:cNvPr>
          <p:cNvSpPr txBox="1">
            <a:spLocks/>
          </p:cNvSpPr>
          <p:nvPr/>
        </p:nvSpPr>
        <p:spPr>
          <a:xfrm>
            <a:off x="452357" y="4441370"/>
            <a:ext cx="2991487" cy="791687"/>
          </a:xfrm>
          <a:prstGeom prst="rect">
            <a:avLst/>
          </a:prstGeom>
          <a:ln w="57150">
            <a:solidFill>
              <a:srgbClr val="002060"/>
            </a:solidFill>
            <a:prstDash val="dash"/>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endParaRPr lang="en-GB" sz="2800" b="1" dirty="0">
              <a:solidFill>
                <a:srgbClr val="002060"/>
              </a:solidFill>
            </a:endParaRPr>
          </a:p>
          <a:p>
            <a:endParaRPr lang="en-GB" sz="2800" b="1" dirty="0">
              <a:solidFill>
                <a:srgbClr val="002060"/>
              </a:solidFill>
            </a:endParaRPr>
          </a:p>
          <a:p>
            <a:r>
              <a:rPr lang="en-GB" sz="4000" b="1" dirty="0">
                <a:solidFill>
                  <a:srgbClr val="002060"/>
                </a:solidFill>
              </a:rPr>
              <a:t>Do you see you?</a:t>
            </a:r>
          </a:p>
          <a:p>
            <a:endParaRPr lang="en-GB" sz="2800" b="1" dirty="0">
              <a:solidFill>
                <a:srgbClr val="002060"/>
              </a:solidFill>
            </a:endParaRPr>
          </a:p>
        </p:txBody>
      </p:sp>
    </p:spTree>
    <p:extLst>
      <p:ext uri="{BB962C8B-B14F-4D97-AF65-F5344CB8AC3E}">
        <p14:creationId xmlns:p14="http://schemas.microsoft.com/office/powerpoint/2010/main" val="414267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97410C-00B2-4C8D-BAA2-2CCB2547F0D8}"/>
              </a:ext>
            </a:extLst>
          </p:cNvPr>
          <p:cNvSpPr>
            <a:spLocks noGrp="1"/>
          </p:cNvSpPr>
          <p:nvPr>
            <p:ph type="subTitle" idx="1"/>
          </p:nvPr>
        </p:nvSpPr>
        <p:spPr>
          <a:xfrm>
            <a:off x="1247557" y="1661246"/>
            <a:ext cx="8500451" cy="2038299"/>
          </a:xfrm>
        </p:spPr>
        <p:txBody>
          <a:bodyPr/>
          <a:lstStyle/>
          <a:p>
            <a:r>
              <a:rPr lang="en-GB" sz="2400" i="1" dirty="0">
                <a:solidFill>
                  <a:srgbClr val="002060"/>
                </a:solidFill>
              </a:rPr>
              <a:t>You only need to think about leadership when you are in a senior management role.</a:t>
            </a:r>
          </a:p>
          <a:p>
            <a:endParaRPr lang="en-GB" sz="1400" i="1" dirty="0">
              <a:solidFill>
                <a:srgbClr val="002060"/>
              </a:solidFill>
            </a:endParaRPr>
          </a:p>
          <a:p>
            <a:r>
              <a:rPr lang="en-GB" sz="2400" i="1" dirty="0">
                <a:solidFill>
                  <a:srgbClr val="002060"/>
                </a:solidFill>
              </a:rPr>
              <a:t>Leaders give orders.</a:t>
            </a:r>
          </a:p>
          <a:p>
            <a:endParaRPr lang="en-GB" sz="1400" i="1" dirty="0">
              <a:solidFill>
                <a:srgbClr val="002060"/>
              </a:solidFill>
            </a:endParaRPr>
          </a:p>
          <a:p>
            <a:r>
              <a:rPr lang="en-GB" sz="2400" i="1" dirty="0">
                <a:solidFill>
                  <a:srgbClr val="002060"/>
                </a:solidFill>
              </a:rPr>
              <a:t>Leaders have special talents others don’t possess.</a:t>
            </a:r>
          </a:p>
          <a:p>
            <a:endParaRPr lang="en-GB" dirty="0"/>
          </a:p>
        </p:txBody>
      </p:sp>
      <p:sp>
        <p:nvSpPr>
          <p:cNvPr id="3" name="Title 2">
            <a:extLst>
              <a:ext uri="{FF2B5EF4-FFF2-40B4-BE49-F238E27FC236}">
                <a16:creationId xmlns:a16="http://schemas.microsoft.com/office/drawing/2014/main" id="{AC2841F7-5308-4A7C-B9D5-621794C9E6FA}"/>
              </a:ext>
            </a:extLst>
          </p:cNvPr>
          <p:cNvSpPr>
            <a:spLocks noGrp="1"/>
          </p:cNvSpPr>
          <p:nvPr>
            <p:ph type="ctrTitle"/>
          </p:nvPr>
        </p:nvSpPr>
        <p:spPr>
          <a:xfrm>
            <a:off x="731428" y="-171816"/>
            <a:ext cx="10919626" cy="1254488"/>
          </a:xfrm>
        </p:spPr>
        <p:txBody>
          <a:bodyPr>
            <a:normAutofit/>
          </a:bodyPr>
          <a:lstStyle/>
          <a:p>
            <a:r>
              <a:rPr lang="en-GB" sz="2800" b="1" dirty="0">
                <a:solidFill>
                  <a:srgbClr val="002060"/>
                </a:solidFill>
              </a:rPr>
              <a:t>Leadership myths</a:t>
            </a:r>
          </a:p>
        </p:txBody>
      </p:sp>
    </p:spTree>
    <p:extLst>
      <p:ext uri="{BB962C8B-B14F-4D97-AF65-F5344CB8AC3E}">
        <p14:creationId xmlns:p14="http://schemas.microsoft.com/office/powerpoint/2010/main" val="422277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97410C-00B2-4C8D-BAA2-2CCB2547F0D8}"/>
              </a:ext>
            </a:extLst>
          </p:cNvPr>
          <p:cNvSpPr>
            <a:spLocks noGrp="1"/>
          </p:cNvSpPr>
          <p:nvPr>
            <p:ph type="subTitle" idx="1"/>
          </p:nvPr>
        </p:nvSpPr>
        <p:spPr>
          <a:xfrm>
            <a:off x="623188" y="1612211"/>
            <a:ext cx="10919627" cy="2038299"/>
          </a:xfrm>
        </p:spPr>
        <p:txBody>
          <a:bodyPr/>
          <a:lstStyle/>
          <a:p>
            <a:r>
              <a:rPr lang="en-GB" sz="2400" dirty="0">
                <a:solidFill>
                  <a:srgbClr val="002060"/>
                </a:solidFill>
              </a:rPr>
              <a:t>Leadership is knowing what is required of you and delivering it at the right time.</a:t>
            </a:r>
          </a:p>
          <a:p>
            <a:endParaRPr lang="en-GB" sz="2400" dirty="0">
              <a:solidFill>
                <a:srgbClr val="002060"/>
              </a:solidFill>
            </a:endParaRPr>
          </a:p>
          <a:p>
            <a:r>
              <a:rPr lang="en-GB" sz="2400" dirty="0">
                <a:solidFill>
                  <a:srgbClr val="002060"/>
                </a:solidFill>
              </a:rPr>
              <a:t>Rather than attached to a role, leadership is a mindset; the ability to influence, collaborate, and unite people and resources.</a:t>
            </a:r>
          </a:p>
          <a:p>
            <a:endParaRPr lang="en-GB" sz="2400" dirty="0">
              <a:solidFill>
                <a:srgbClr val="002060"/>
              </a:solidFill>
            </a:endParaRPr>
          </a:p>
          <a:p>
            <a:r>
              <a:rPr lang="en-GB" sz="2400" dirty="0">
                <a:solidFill>
                  <a:srgbClr val="002060"/>
                </a:solidFill>
              </a:rPr>
              <a:t>Leaders grow new leaders, not followers.</a:t>
            </a:r>
          </a:p>
          <a:p>
            <a:endParaRPr lang="en-GB" dirty="0"/>
          </a:p>
        </p:txBody>
      </p:sp>
      <p:sp>
        <p:nvSpPr>
          <p:cNvPr id="3" name="Title 2">
            <a:extLst>
              <a:ext uri="{FF2B5EF4-FFF2-40B4-BE49-F238E27FC236}">
                <a16:creationId xmlns:a16="http://schemas.microsoft.com/office/drawing/2014/main" id="{AC2841F7-5308-4A7C-B9D5-621794C9E6FA}"/>
              </a:ext>
            </a:extLst>
          </p:cNvPr>
          <p:cNvSpPr>
            <a:spLocks noGrp="1"/>
          </p:cNvSpPr>
          <p:nvPr>
            <p:ph type="ctrTitle"/>
          </p:nvPr>
        </p:nvSpPr>
        <p:spPr>
          <a:xfrm>
            <a:off x="636187" y="-171117"/>
            <a:ext cx="10919626" cy="1254488"/>
          </a:xfrm>
        </p:spPr>
        <p:txBody>
          <a:bodyPr>
            <a:normAutofit/>
          </a:bodyPr>
          <a:lstStyle/>
          <a:p>
            <a:r>
              <a:rPr lang="en-GB" sz="2800" b="1" dirty="0">
                <a:solidFill>
                  <a:srgbClr val="002060"/>
                </a:solidFill>
              </a:rPr>
              <a:t>Defining leadership</a:t>
            </a:r>
          </a:p>
        </p:txBody>
      </p:sp>
      <p:sp>
        <p:nvSpPr>
          <p:cNvPr id="5" name="Title 2">
            <a:extLst>
              <a:ext uri="{FF2B5EF4-FFF2-40B4-BE49-F238E27FC236}">
                <a16:creationId xmlns:a16="http://schemas.microsoft.com/office/drawing/2014/main" id="{6E55EBDF-FBF4-49B7-A325-4433286FFFDF}"/>
              </a:ext>
            </a:extLst>
          </p:cNvPr>
          <p:cNvSpPr txBox="1">
            <a:spLocks/>
          </p:cNvSpPr>
          <p:nvPr/>
        </p:nvSpPr>
        <p:spPr>
          <a:xfrm>
            <a:off x="8406265" y="3884384"/>
            <a:ext cx="3136550" cy="925123"/>
          </a:xfrm>
          <a:prstGeom prst="rect">
            <a:avLst/>
          </a:prstGeom>
          <a:ln w="57150">
            <a:solidFill>
              <a:srgbClr val="002060"/>
            </a:solidFill>
            <a:prstDash val="dash"/>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GB" sz="2800" b="1" dirty="0">
                <a:solidFill>
                  <a:srgbClr val="002060"/>
                </a:solidFill>
              </a:rPr>
              <a:t>Do you now see you?</a:t>
            </a:r>
          </a:p>
        </p:txBody>
      </p:sp>
    </p:spTree>
    <p:extLst>
      <p:ext uri="{BB962C8B-B14F-4D97-AF65-F5344CB8AC3E}">
        <p14:creationId xmlns:p14="http://schemas.microsoft.com/office/powerpoint/2010/main" val="282233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97410C-00B2-4C8D-BAA2-2CCB2547F0D8}"/>
              </a:ext>
            </a:extLst>
          </p:cNvPr>
          <p:cNvSpPr>
            <a:spLocks noGrp="1"/>
          </p:cNvSpPr>
          <p:nvPr>
            <p:ph type="subTitle" idx="1"/>
          </p:nvPr>
        </p:nvSpPr>
        <p:spPr>
          <a:xfrm>
            <a:off x="636186" y="1647011"/>
            <a:ext cx="10919627" cy="2038299"/>
          </a:xfrm>
        </p:spPr>
        <p:txBody>
          <a:bodyPr/>
          <a:lstStyle/>
          <a:p>
            <a:r>
              <a:rPr lang="en-GB" sz="2400" dirty="0">
                <a:solidFill>
                  <a:srgbClr val="002060"/>
                </a:solidFill>
              </a:rPr>
              <a:t>a. Leadership is an activity, i.e. it is available to everyone</a:t>
            </a:r>
          </a:p>
          <a:p>
            <a:r>
              <a:rPr lang="en-GB" sz="2400" dirty="0">
                <a:solidFill>
                  <a:srgbClr val="002060"/>
                </a:solidFill>
              </a:rPr>
              <a:t>b. Leadership involves influence, i.e. the leader’s effect on others determines their success</a:t>
            </a:r>
          </a:p>
          <a:p>
            <a:r>
              <a:rPr lang="en-GB" sz="2400" dirty="0">
                <a:solidFill>
                  <a:srgbClr val="002060"/>
                </a:solidFill>
              </a:rPr>
              <a:t>c. Leadership occurs in groups, i.e. leaders mobilise others to achieve a purpose</a:t>
            </a:r>
          </a:p>
          <a:p>
            <a:r>
              <a:rPr lang="en-GB" sz="2400" dirty="0">
                <a:solidFill>
                  <a:srgbClr val="002060"/>
                </a:solidFill>
              </a:rPr>
              <a:t>d. Leadership involves common goals, i.e. leaders direct energy to achieving something together   </a:t>
            </a:r>
          </a:p>
          <a:p>
            <a:r>
              <a:rPr lang="en-GB" sz="2400" dirty="0">
                <a:solidFill>
                  <a:srgbClr val="002060"/>
                </a:solidFill>
              </a:rPr>
              <a:t>(DoH, 2022)</a:t>
            </a:r>
          </a:p>
        </p:txBody>
      </p:sp>
      <p:sp>
        <p:nvSpPr>
          <p:cNvPr id="3" name="Title 2">
            <a:extLst>
              <a:ext uri="{FF2B5EF4-FFF2-40B4-BE49-F238E27FC236}">
                <a16:creationId xmlns:a16="http://schemas.microsoft.com/office/drawing/2014/main" id="{AC2841F7-5308-4A7C-B9D5-621794C9E6FA}"/>
              </a:ext>
            </a:extLst>
          </p:cNvPr>
          <p:cNvSpPr>
            <a:spLocks noGrp="1"/>
          </p:cNvSpPr>
          <p:nvPr>
            <p:ph type="ctrTitle"/>
          </p:nvPr>
        </p:nvSpPr>
        <p:spPr>
          <a:xfrm>
            <a:off x="503965" y="0"/>
            <a:ext cx="10919626" cy="1254488"/>
          </a:xfrm>
        </p:spPr>
        <p:txBody>
          <a:bodyPr>
            <a:normAutofit/>
          </a:bodyPr>
          <a:lstStyle/>
          <a:p>
            <a:r>
              <a:rPr lang="en-GB" sz="2800" b="1" dirty="0">
                <a:solidFill>
                  <a:srgbClr val="002060"/>
                </a:solidFill>
              </a:rPr>
              <a:t>Defining leadership</a:t>
            </a:r>
          </a:p>
        </p:txBody>
      </p:sp>
    </p:spTree>
    <p:extLst>
      <p:ext uri="{BB962C8B-B14F-4D97-AF65-F5344CB8AC3E}">
        <p14:creationId xmlns:p14="http://schemas.microsoft.com/office/powerpoint/2010/main" val="191019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97410C-00B2-4C8D-BAA2-2CCB2547F0D8}"/>
              </a:ext>
            </a:extLst>
          </p:cNvPr>
          <p:cNvSpPr>
            <a:spLocks noGrp="1"/>
          </p:cNvSpPr>
          <p:nvPr>
            <p:ph type="subTitle" idx="1"/>
          </p:nvPr>
        </p:nvSpPr>
        <p:spPr>
          <a:xfrm>
            <a:off x="482043" y="1738882"/>
            <a:ext cx="14358154" cy="2038299"/>
          </a:xfrm>
        </p:spPr>
        <p:txBody>
          <a:bodyPr/>
          <a:lstStyle/>
          <a:p>
            <a:r>
              <a:rPr lang="en-GB" sz="2400" dirty="0">
                <a:solidFill>
                  <a:srgbClr val="002060"/>
                </a:solidFill>
              </a:rPr>
              <a:t>Establish Direction (vision and strategy)</a:t>
            </a:r>
          </a:p>
          <a:p>
            <a:endParaRPr lang="en-GB" sz="2400" dirty="0">
              <a:solidFill>
                <a:srgbClr val="002060"/>
              </a:solidFill>
            </a:endParaRPr>
          </a:p>
          <a:p>
            <a:r>
              <a:rPr lang="en-GB" sz="2400" dirty="0">
                <a:solidFill>
                  <a:srgbClr val="002060"/>
                </a:solidFill>
              </a:rPr>
              <a:t>Aligning People (communication, commitment and coalitions) </a:t>
            </a:r>
          </a:p>
          <a:p>
            <a:endParaRPr lang="en-GB" sz="2400" dirty="0">
              <a:solidFill>
                <a:srgbClr val="002060"/>
              </a:solidFill>
            </a:endParaRPr>
          </a:p>
          <a:p>
            <a:r>
              <a:rPr lang="en-GB" sz="2400" dirty="0">
                <a:solidFill>
                  <a:srgbClr val="002060"/>
                </a:solidFill>
              </a:rPr>
              <a:t>and Motivate (inspiring energising, empowering and meeting unmet needs)</a:t>
            </a:r>
            <a:endParaRPr lang="en-GB" dirty="0">
              <a:solidFill>
                <a:srgbClr val="002060"/>
              </a:solidFill>
            </a:endParaRPr>
          </a:p>
        </p:txBody>
      </p:sp>
      <p:sp>
        <p:nvSpPr>
          <p:cNvPr id="3" name="Title 2">
            <a:extLst>
              <a:ext uri="{FF2B5EF4-FFF2-40B4-BE49-F238E27FC236}">
                <a16:creationId xmlns:a16="http://schemas.microsoft.com/office/drawing/2014/main" id="{AC2841F7-5308-4A7C-B9D5-621794C9E6FA}"/>
              </a:ext>
            </a:extLst>
          </p:cNvPr>
          <p:cNvSpPr>
            <a:spLocks noGrp="1"/>
          </p:cNvSpPr>
          <p:nvPr>
            <p:ph type="ctrTitle"/>
          </p:nvPr>
        </p:nvSpPr>
        <p:spPr>
          <a:xfrm>
            <a:off x="482043" y="0"/>
            <a:ext cx="10919626" cy="1254488"/>
          </a:xfrm>
        </p:spPr>
        <p:txBody>
          <a:bodyPr>
            <a:normAutofit/>
          </a:bodyPr>
          <a:lstStyle/>
          <a:p>
            <a:r>
              <a:rPr lang="en-GB" sz="2800" b="1" dirty="0">
                <a:solidFill>
                  <a:srgbClr val="002060"/>
                </a:solidFill>
              </a:rPr>
              <a:t>What do leaders do?</a:t>
            </a:r>
          </a:p>
        </p:txBody>
      </p:sp>
      <p:sp>
        <p:nvSpPr>
          <p:cNvPr id="5" name="Title 2">
            <a:extLst>
              <a:ext uri="{FF2B5EF4-FFF2-40B4-BE49-F238E27FC236}">
                <a16:creationId xmlns:a16="http://schemas.microsoft.com/office/drawing/2014/main" id="{58DBF14D-E131-400F-AA0E-EDB2DEC3D9EF}"/>
              </a:ext>
            </a:extLst>
          </p:cNvPr>
          <p:cNvSpPr txBox="1">
            <a:spLocks/>
          </p:cNvSpPr>
          <p:nvPr/>
        </p:nvSpPr>
        <p:spPr>
          <a:xfrm>
            <a:off x="8406265" y="4261575"/>
            <a:ext cx="3136550" cy="925123"/>
          </a:xfrm>
          <a:prstGeom prst="rect">
            <a:avLst/>
          </a:prstGeom>
          <a:ln w="57150">
            <a:solidFill>
              <a:srgbClr val="002060"/>
            </a:solidFill>
            <a:prstDash val="dash"/>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GB" sz="2800" b="1" dirty="0">
                <a:solidFill>
                  <a:srgbClr val="002060"/>
                </a:solidFill>
              </a:rPr>
              <a:t>Do you now see you?</a:t>
            </a:r>
          </a:p>
        </p:txBody>
      </p:sp>
    </p:spTree>
    <p:extLst>
      <p:ext uri="{BB962C8B-B14F-4D97-AF65-F5344CB8AC3E}">
        <p14:creationId xmlns:p14="http://schemas.microsoft.com/office/powerpoint/2010/main" val="270459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6A19177-E8AF-4EE3-9C95-C894834BEEB6}"/>
              </a:ext>
            </a:extLst>
          </p:cNvPr>
          <p:cNvSpPr/>
          <p:nvPr/>
        </p:nvSpPr>
        <p:spPr>
          <a:xfrm>
            <a:off x="126694" y="142536"/>
            <a:ext cx="2202602" cy="9953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88556"/>
            <a:endParaRPr lang="en-GB" sz="2133">
              <a:solidFill>
                <a:srgbClr val="002060"/>
              </a:solidFill>
              <a:latin typeface="Muli Regular"/>
            </a:endParaRPr>
          </a:p>
        </p:txBody>
      </p:sp>
      <p:sp>
        <p:nvSpPr>
          <p:cNvPr id="14" name="Text Placeholder 13">
            <a:extLst>
              <a:ext uri="{FF2B5EF4-FFF2-40B4-BE49-F238E27FC236}">
                <a16:creationId xmlns:a16="http://schemas.microsoft.com/office/drawing/2014/main" id="{3FBCBE19-31A1-4E8A-B1DA-BCF829C125B8}"/>
              </a:ext>
            </a:extLst>
          </p:cNvPr>
          <p:cNvSpPr>
            <a:spLocks noGrp="1"/>
          </p:cNvSpPr>
          <p:nvPr>
            <p:ph type="body" sz="quarter" idx="13"/>
          </p:nvPr>
        </p:nvSpPr>
        <p:spPr>
          <a:xfrm>
            <a:off x="383646" y="2228868"/>
            <a:ext cx="11424989" cy="373933"/>
          </a:xfrm>
        </p:spPr>
        <p:txBody>
          <a:bodyPr/>
          <a:lstStyle/>
          <a:p>
            <a:endParaRPr lang="en-GB" sz="1867" b="1" dirty="0">
              <a:solidFill>
                <a:srgbClr val="009EB1"/>
              </a:solidFill>
            </a:endParaRPr>
          </a:p>
          <a:p>
            <a:endParaRPr lang="en-GB" sz="1867" dirty="0"/>
          </a:p>
          <a:p>
            <a:endParaRPr lang="en-GB" sz="1867" dirty="0"/>
          </a:p>
        </p:txBody>
      </p:sp>
      <p:sp>
        <p:nvSpPr>
          <p:cNvPr id="20" name="Rectangle 19">
            <a:extLst>
              <a:ext uri="{FF2B5EF4-FFF2-40B4-BE49-F238E27FC236}">
                <a16:creationId xmlns:a16="http://schemas.microsoft.com/office/drawing/2014/main" id="{251FB4A2-58CD-4AF3-9A5D-FECEF7613FAE}"/>
              </a:ext>
            </a:extLst>
          </p:cNvPr>
          <p:cNvSpPr/>
          <p:nvPr/>
        </p:nvSpPr>
        <p:spPr>
          <a:xfrm>
            <a:off x="10800523" y="452670"/>
            <a:ext cx="960107" cy="234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56">
              <a:defRPr/>
            </a:pPr>
            <a:endParaRPr lang="en-GB" sz="1600" dirty="0">
              <a:solidFill>
                <a:prstClr val="white"/>
              </a:solidFill>
              <a:latin typeface="Muli Regular"/>
            </a:endParaRPr>
          </a:p>
        </p:txBody>
      </p:sp>
      <p:pic>
        <p:nvPicPr>
          <p:cNvPr id="11" name="Graphic 10" descr="Bullseye">
            <a:extLst>
              <a:ext uri="{FF2B5EF4-FFF2-40B4-BE49-F238E27FC236}">
                <a16:creationId xmlns:a16="http://schemas.microsoft.com/office/drawing/2014/main" id="{BF1E8CF6-0BF1-44CE-9948-D5BC6F05B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3765" y="2208953"/>
            <a:ext cx="609600" cy="609600"/>
          </a:xfrm>
          <a:prstGeom prst="rect">
            <a:avLst/>
          </a:prstGeom>
        </p:spPr>
      </p:pic>
      <p:pic>
        <p:nvPicPr>
          <p:cNvPr id="5" name="Graphic 4" descr="Megaphone">
            <a:extLst>
              <a:ext uri="{FF2B5EF4-FFF2-40B4-BE49-F238E27FC236}">
                <a16:creationId xmlns:a16="http://schemas.microsoft.com/office/drawing/2014/main" id="{606F4F7F-FC63-4F5D-B384-EF047A17E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96" y="2221521"/>
            <a:ext cx="403141" cy="403141"/>
          </a:xfrm>
          <a:prstGeom prst="rect">
            <a:avLst/>
          </a:prstGeom>
        </p:spPr>
      </p:pic>
      <p:pic>
        <p:nvPicPr>
          <p:cNvPr id="26" name="Graphic 25" descr="Clock">
            <a:extLst>
              <a:ext uri="{FF2B5EF4-FFF2-40B4-BE49-F238E27FC236}">
                <a16:creationId xmlns:a16="http://schemas.microsoft.com/office/drawing/2014/main" id="{E64C38A0-9F2B-47C3-B2C6-75C9007F47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9430" y="3303665"/>
            <a:ext cx="501643" cy="501643"/>
          </a:xfrm>
          <a:prstGeom prst="rect">
            <a:avLst/>
          </a:prstGeom>
        </p:spPr>
      </p:pic>
      <p:pic>
        <p:nvPicPr>
          <p:cNvPr id="28" name="Graphic 27" descr="Group success">
            <a:extLst>
              <a:ext uri="{FF2B5EF4-FFF2-40B4-BE49-F238E27FC236}">
                <a16:creationId xmlns:a16="http://schemas.microsoft.com/office/drawing/2014/main" id="{AC5957E7-1ACB-41E2-826C-BAF05CA143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59829" y="3245411"/>
            <a:ext cx="609600" cy="609600"/>
          </a:xfrm>
          <a:prstGeom prst="rect">
            <a:avLst/>
          </a:prstGeom>
        </p:spPr>
      </p:pic>
      <p:sp>
        <p:nvSpPr>
          <p:cNvPr id="32" name="Rectangle 31">
            <a:extLst>
              <a:ext uri="{FF2B5EF4-FFF2-40B4-BE49-F238E27FC236}">
                <a16:creationId xmlns:a16="http://schemas.microsoft.com/office/drawing/2014/main" id="{D72DDD3F-3E1B-488D-AC35-EA36537A978C}"/>
              </a:ext>
            </a:extLst>
          </p:cNvPr>
          <p:cNvSpPr/>
          <p:nvPr/>
        </p:nvSpPr>
        <p:spPr>
          <a:xfrm>
            <a:off x="239350" y="1941397"/>
            <a:ext cx="11137237" cy="2346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88556">
              <a:defRPr/>
            </a:pPr>
            <a:endParaRPr lang="en-GB" sz="2133">
              <a:solidFill>
                <a:prstClr val="black"/>
              </a:solidFill>
              <a:latin typeface="Muli Regular"/>
            </a:endParaRPr>
          </a:p>
        </p:txBody>
      </p:sp>
      <p:sp>
        <p:nvSpPr>
          <p:cNvPr id="36" name="Straight Connector 35">
            <a:extLst>
              <a:ext uri="{FF2B5EF4-FFF2-40B4-BE49-F238E27FC236}">
                <a16:creationId xmlns:a16="http://schemas.microsoft.com/office/drawing/2014/main" id="{00E76225-B27D-43BF-B7B1-66FEBB862F68}"/>
              </a:ext>
            </a:extLst>
          </p:cNvPr>
          <p:cNvSpPr/>
          <p:nvPr/>
        </p:nvSpPr>
        <p:spPr>
          <a:xfrm rot="5400000">
            <a:off x="5826144" y="3228556"/>
            <a:ext cx="539713" cy="400888"/>
          </a:xfrm>
          <a:prstGeom prst="line">
            <a:avLst/>
          </a:prstGeom>
          <a:sp3d z="127000" prstMaterial="matte"/>
        </p:spPr>
        <p:style>
          <a:lnRef idx="2">
            <a:schemeClr val="accent4">
              <a:tint val="5000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txBody>
          <a:bodyPr/>
          <a:lstStyle/>
          <a:p>
            <a:endParaRPr lang="en-IE"/>
          </a:p>
        </p:txBody>
      </p:sp>
      <p:pic>
        <p:nvPicPr>
          <p:cNvPr id="39" name="Picture 6">
            <a:extLst>
              <a:ext uri="{FF2B5EF4-FFF2-40B4-BE49-F238E27FC236}">
                <a16:creationId xmlns:a16="http://schemas.microsoft.com/office/drawing/2014/main" id="{D1D6971B-4DA7-4F1E-8F2C-7C453A5FBB4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t="18505" r="-379" b="13127"/>
          <a:stretch/>
        </p:blipFill>
        <p:spPr bwMode="auto">
          <a:xfrm>
            <a:off x="13929" y="2202613"/>
            <a:ext cx="12528185" cy="466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64E9E28-4F02-4A5D-9260-193EBFADFD07}"/>
              </a:ext>
            </a:extLst>
          </p:cNvPr>
          <p:cNvSpPr txBox="1"/>
          <p:nvPr/>
        </p:nvSpPr>
        <p:spPr>
          <a:xfrm>
            <a:off x="242112" y="2058734"/>
            <a:ext cx="1936277" cy="2678234"/>
          </a:xfrm>
          <a:prstGeom prst="rect">
            <a:avLst/>
          </a:prstGeom>
          <a:noFill/>
        </p:spPr>
        <p:txBody>
          <a:bodyPr wrap="square" rtlCol="0">
            <a:spAutoFit/>
          </a:bodyPr>
          <a:lstStyle/>
          <a:p>
            <a:pPr defTabSz="1088556"/>
            <a:r>
              <a:rPr lang="en-GB" sz="1867" b="1" dirty="0">
                <a:solidFill>
                  <a:srgbClr val="002060"/>
                </a:solidFill>
                <a:latin typeface="Arial" panose="020B0604020202020204" pitchFamily="34" charset="0"/>
                <a:cs typeface="Arial" panose="020B0604020202020204" pitchFamily="34" charset="0"/>
              </a:rPr>
              <a:t>Early </a:t>
            </a:r>
            <a:r>
              <a:rPr lang="en-GB" b="1" dirty="0">
                <a:solidFill>
                  <a:srgbClr val="002060"/>
                </a:solidFill>
                <a:latin typeface="Arial" panose="020B0604020202020204" pitchFamily="34" charset="0"/>
                <a:cs typeface="Arial" panose="020B0604020202020204" pitchFamily="34" charset="0"/>
              </a:rPr>
              <a:t>Foundations</a:t>
            </a:r>
            <a:r>
              <a:rPr lang="en-GB" sz="1867" b="1" dirty="0">
                <a:solidFill>
                  <a:srgbClr val="002060"/>
                </a:solidFill>
                <a:latin typeface="Arial" panose="020B0604020202020204" pitchFamily="34" charset="0"/>
                <a:cs typeface="Arial" panose="020B0604020202020204" pitchFamily="34" charset="0"/>
              </a:rPr>
              <a:t> </a:t>
            </a:r>
          </a:p>
          <a:p>
            <a:pPr defTabSz="1088556"/>
            <a:r>
              <a:rPr lang="en-GB" sz="1867" dirty="0">
                <a:solidFill>
                  <a:srgbClr val="002060"/>
                </a:solidFill>
                <a:latin typeface="Arial" panose="020B0604020202020204" pitchFamily="34" charset="0"/>
                <a:cs typeface="Arial" panose="020B0604020202020204" pitchFamily="34" charset="0"/>
              </a:rPr>
              <a:t>(1960s–1980s)</a:t>
            </a:r>
          </a:p>
          <a:p>
            <a:pPr defTabSz="1088556"/>
            <a:r>
              <a:rPr lang="en-GB" sz="1867" dirty="0">
                <a:solidFill>
                  <a:srgbClr val="002060"/>
                </a:solidFill>
                <a:latin typeface="Arial" panose="020B0604020202020204" pitchFamily="34" charset="0"/>
                <a:cs typeface="Arial" panose="020B0604020202020204" pitchFamily="34" charset="0"/>
              </a:rPr>
              <a:t>Start of social work education and development of professional standards.</a:t>
            </a:r>
          </a:p>
        </p:txBody>
      </p:sp>
      <p:sp>
        <p:nvSpPr>
          <p:cNvPr id="10" name="Rectangle 9">
            <a:extLst>
              <a:ext uri="{FF2B5EF4-FFF2-40B4-BE49-F238E27FC236}">
                <a16:creationId xmlns:a16="http://schemas.microsoft.com/office/drawing/2014/main" id="{BA5C9E09-9DB6-4A87-A154-1745DA4543FB}"/>
              </a:ext>
            </a:extLst>
          </p:cNvPr>
          <p:cNvSpPr/>
          <p:nvPr/>
        </p:nvSpPr>
        <p:spPr>
          <a:xfrm>
            <a:off x="3431704" y="5368257"/>
            <a:ext cx="4752528" cy="1528945"/>
          </a:xfrm>
          <a:prstGeom prst="rect">
            <a:avLst/>
          </a:prstGeom>
        </p:spPr>
        <p:txBody>
          <a:bodyPr wrap="square">
            <a:spAutoFit/>
          </a:bodyPr>
          <a:lstStyle/>
          <a:p>
            <a:pPr defTabSz="1088556"/>
            <a:r>
              <a:rPr lang="en-GB" dirty="0">
                <a:solidFill>
                  <a:srgbClr val="002060"/>
                </a:solidFill>
                <a:latin typeface="Arial" panose="020B0604020202020204" pitchFamily="34" charset="0"/>
                <a:cs typeface="Arial" panose="020B0604020202020204" pitchFamily="34" charset="0"/>
              </a:rPr>
              <a:t>The </a:t>
            </a:r>
            <a:r>
              <a:rPr lang="en-GB" b="1" dirty="0">
                <a:solidFill>
                  <a:srgbClr val="002060"/>
                </a:solidFill>
                <a:latin typeface="Arial" panose="020B0604020202020204" pitchFamily="34" charset="0"/>
                <a:cs typeface="Arial" panose="020B0604020202020204" pitchFamily="34" charset="0"/>
              </a:rPr>
              <a:t>Northern Ireland Post Qualifying </a:t>
            </a:r>
          </a:p>
          <a:p>
            <a:pPr defTabSz="1088556"/>
            <a:r>
              <a:rPr lang="en-GB" b="1" dirty="0">
                <a:solidFill>
                  <a:srgbClr val="002060"/>
                </a:solidFill>
                <a:latin typeface="Arial" panose="020B0604020202020204" pitchFamily="34" charset="0"/>
                <a:cs typeface="Arial" panose="020B0604020202020204" pitchFamily="34" charset="0"/>
              </a:rPr>
              <a:t>and Training Partnership (1993)</a:t>
            </a:r>
            <a:r>
              <a:rPr lang="en-GB" dirty="0">
                <a:solidFill>
                  <a:srgbClr val="002060"/>
                </a:solidFill>
                <a:latin typeface="Arial" panose="020B0604020202020204" pitchFamily="34" charset="0"/>
                <a:cs typeface="Arial" panose="020B0604020202020204" pitchFamily="34" charset="0"/>
              </a:rPr>
              <a:t> NI 1</a:t>
            </a:r>
            <a:r>
              <a:rPr lang="en-GB" baseline="30000" dirty="0">
                <a:solidFill>
                  <a:srgbClr val="002060"/>
                </a:solidFill>
                <a:latin typeface="Arial" panose="020B0604020202020204" pitchFamily="34" charset="0"/>
                <a:cs typeface="Arial" panose="020B0604020202020204" pitchFamily="34" charset="0"/>
              </a:rPr>
              <a:t>st</a:t>
            </a:r>
            <a:r>
              <a:rPr lang="en-GB" dirty="0">
                <a:solidFill>
                  <a:srgbClr val="002060"/>
                </a:solidFill>
                <a:latin typeface="Arial" panose="020B0604020202020204" pitchFamily="34" charset="0"/>
                <a:cs typeface="Arial" panose="020B0604020202020204" pitchFamily="34" charset="0"/>
              </a:rPr>
              <a:t> UK region to establish a post-qualifying partnership between employers and academic institutions.</a:t>
            </a:r>
          </a:p>
        </p:txBody>
      </p:sp>
      <p:sp>
        <p:nvSpPr>
          <p:cNvPr id="12" name="Rectangle 11">
            <a:extLst>
              <a:ext uri="{FF2B5EF4-FFF2-40B4-BE49-F238E27FC236}">
                <a16:creationId xmlns:a16="http://schemas.microsoft.com/office/drawing/2014/main" id="{197242BE-3D79-4A57-9519-7E33980CD1A6}"/>
              </a:ext>
            </a:extLst>
          </p:cNvPr>
          <p:cNvSpPr/>
          <p:nvPr/>
        </p:nvSpPr>
        <p:spPr>
          <a:xfrm>
            <a:off x="2140701" y="2327248"/>
            <a:ext cx="3295948" cy="954300"/>
          </a:xfrm>
          <a:prstGeom prst="rect">
            <a:avLst/>
          </a:prstGeom>
        </p:spPr>
        <p:txBody>
          <a:bodyPr wrap="square">
            <a:spAutoFit/>
          </a:bodyPr>
          <a:lstStyle/>
          <a:p>
            <a:pPr defTabSz="1088556"/>
            <a:r>
              <a:rPr lang="en-GB" dirty="0">
                <a:solidFill>
                  <a:srgbClr val="002060"/>
                </a:solidFill>
                <a:latin typeface="Arial" panose="020B0604020202020204" pitchFamily="34" charset="0"/>
                <a:cs typeface="Arial" panose="020B0604020202020204" pitchFamily="34" charset="0"/>
              </a:rPr>
              <a:t>During the </a:t>
            </a:r>
            <a:r>
              <a:rPr lang="en-GB" b="1" dirty="0">
                <a:solidFill>
                  <a:srgbClr val="002060"/>
                </a:solidFill>
                <a:latin typeface="Arial" panose="020B0604020202020204" pitchFamily="34" charset="0"/>
                <a:cs typeface="Arial" panose="020B0604020202020204" pitchFamily="34" charset="0"/>
              </a:rPr>
              <a:t>Troubles (1968–1998)</a:t>
            </a:r>
            <a:r>
              <a:rPr lang="en-GB" dirty="0">
                <a:solidFill>
                  <a:srgbClr val="002060"/>
                </a:solidFill>
                <a:latin typeface="Arial" panose="020B0604020202020204" pitchFamily="34" charset="0"/>
                <a:cs typeface="Arial" panose="020B0604020202020204" pitchFamily="34" charset="0"/>
              </a:rPr>
              <a:t>, need for conflict-sensitive leadership.</a:t>
            </a:r>
          </a:p>
        </p:txBody>
      </p:sp>
      <p:sp>
        <p:nvSpPr>
          <p:cNvPr id="21" name="Rectangle 20">
            <a:extLst>
              <a:ext uri="{FF2B5EF4-FFF2-40B4-BE49-F238E27FC236}">
                <a16:creationId xmlns:a16="http://schemas.microsoft.com/office/drawing/2014/main" id="{0C48BA3C-F8E1-44E6-91FC-04CD970443AD}"/>
              </a:ext>
            </a:extLst>
          </p:cNvPr>
          <p:cNvSpPr/>
          <p:nvPr/>
        </p:nvSpPr>
        <p:spPr>
          <a:xfrm>
            <a:off x="5436649" y="1504096"/>
            <a:ext cx="2623549" cy="1816266"/>
          </a:xfrm>
          <a:prstGeom prst="rect">
            <a:avLst/>
          </a:prstGeom>
        </p:spPr>
        <p:txBody>
          <a:bodyPr wrap="square">
            <a:spAutoFit/>
          </a:bodyPr>
          <a:lstStyle/>
          <a:p>
            <a:pPr defTabSz="1088556"/>
            <a:r>
              <a:rPr lang="en-GB" sz="1867" dirty="0">
                <a:solidFill>
                  <a:srgbClr val="002060"/>
                </a:solidFill>
                <a:latin typeface="Arial" panose="020B0604020202020204" pitchFamily="34" charset="0"/>
                <a:cs typeface="Arial" panose="020B0604020202020204" pitchFamily="34" charset="0"/>
              </a:rPr>
              <a:t>Following the </a:t>
            </a:r>
            <a:r>
              <a:rPr lang="en-GB" sz="1867" b="1" dirty="0">
                <a:solidFill>
                  <a:srgbClr val="002060"/>
                </a:solidFill>
                <a:latin typeface="Arial" panose="020B0604020202020204" pitchFamily="34" charset="0"/>
                <a:cs typeface="Arial" panose="020B0604020202020204" pitchFamily="34" charset="0"/>
              </a:rPr>
              <a:t>Good Friday Agreement (1998)</a:t>
            </a:r>
            <a:r>
              <a:rPr lang="en-GB" sz="1867" dirty="0">
                <a:solidFill>
                  <a:srgbClr val="002060"/>
                </a:solidFill>
                <a:latin typeface="Arial" panose="020B0604020202020204" pitchFamily="34" charset="0"/>
                <a:cs typeface="Arial" panose="020B0604020202020204" pitchFamily="34" charset="0"/>
              </a:rPr>
              <a:t>, leadership reflected the challenges of a post-conflict society.</a:t>
            </a:r>
          </a:p>
        </p:txBody>
      </p:sp>
      <p:sp>
        <p:nvSpPr>
          <p:cNvPr id="25" name="Rectangle 24">
            <a:extLst>
              <a:ext uri="{FF2B5EF4-FFF2-40B4-BE49-F238E27FC236}">
                <a16:creationId xmlns:a16="http://schemas.microsoft.com/office/drawing/2014/main" id="{7AFA162A-CFCF-40C7-9208-595F58509EB0}"/>
              </a:ext>
            </a:extLst>
          </p:cNvPr>
          <p:cNvSpPr/>
          <p:nvPr/>
        </p:nvSpPr>
        <p:spPr>
          <a:xfrm>
            <a:off x="126693" y="1218937"/>
            <a:ext cx="832736" cy="7941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88556"/>
            <a:endParaRPr lang="en-GB" sz="2133">
              <a:solidFill>
                <a:prstClr val="black"/>
              </a:solidFill>
              <a:latin typeface="Muli Regular"/>
            </a:endParaRPr>
          </a:p>
        </p:txBody>
      </p:sp>
      <p:sp>
        <p:nvSpPr>
          <p:cNvPr id="23" name="Rectangle 22">
            <a:extLst>
              <a:ext uri="{FF2B5EF4-FFF2-40B4-BE49-F238E27FC236}">
                <a16:creationId xmlns:a16="http://schemas.microsoft.com/office/drawing/2014/main" id="{6880FEBF-1EAB-4280-AA9B-39B2B7FADF18}"/>
              </a:ext>
            </a:extLst>
          </p:cNvPr>
          <p:cNvSpPr/>
          <p:nvPr/>
        </p:nvSpPr>
        <p:spPr>
          <a:xfrm>
            <a:off x="9963836" y="142536"/>
            <a:ext cx="2206553" cy="20113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88556"/>
            <a:r>
              <a:rPr lang="en-GB" sz="1867" dirty="0">
                <a:solidFill>
                  <a:prstClr val="black"/>
                </a:solidFill>
                <a:latin typeface="Muli Regular"/>
              </a:rPr>
              <a:t>.</a:t>
            </a:r>
          </a:p>
        </p:txBody>
      </p:sp>
      <p:sp>
        <p:nvSpPr>
          <p:cNvPr id="27" name="TextBox 26">
            <a:extLst>
              <a:ext uri="{FF2B5EF4-FFF2-40B4-BE49-F238E27FC236}">
                <a16:creationId xmlns:a16="http://schemas.microsoft.com/office/drawing/2014/main" id="{EA3A6DBC-FD9B-43C8-A1E2-DD2CA3B58AFE}"/>
              </a:ext>
            </a:extLst>
          </p:cNvPr>
          <p:cNvSpPr txBox="1"/>
          <p:nvPr/>
        </p:nvSpPr>
        <p:spPr>
          <a:xfrm>
            <a:off x="8363699" y="406924"/>
            <a:ext cx="3586189" cy="1754326"/>
          </a:xfrm>
          <a:prstGeom prst="rect">
            <a:avLst/>
          </a:prstGeom>
          <a:noFill/>
        </p:spPr>
        <p:txBody>
          <a:bodyPr wrap="square" rtlCol="0">
            <a:spAutoFit/>
          </a:bodyPr>
          <a:lstStyle/>
          <a:p>
            <a:pPr defTabSz="1088556"/>
            <a:r>
              <a:rPr lang="en-GB" b="1" dirty="0">
                <a:solidFill>
                  <a:srgbClr val="002060"/>
                </a:solidFill>
                <a:latin typeface="Arial" panose="020B0604020202020204" pitchFamily="34" charset="0"/>
                <a:cs typeface="Arial" panose="020B0604020202020204" pitchFamily="34" charset="0"/>
              </a:rPr>
              <a:t>The Improving and Safeguarding Social Wellbeing Strategy (</a:t>
            </a:r>
            <a:r>
              <a:rPr lang="en-GB" dirty="0">
                <a:solidFill>
                  <a:srgbClr val="002060"/>
                </a:solidFill>
                <a:latin typeface="Arial" panose="020B0604020202020204" pitchFamily="34" charset="0"/>
                <a:cs typeface="Arial" panose="020B0604020202020204" pitchFamily="34" charset="0"/>
              </a:rPr>
              <a:t>2012) identified professional leadership as a key priority for strengthening the profession</a:t>
            </a:r>
          </a:p>
        </p:txBody>
      </p:sp>
      <p:sp>
        <p:nvSpPr>
          <p:cNvPr id="45" name="TextBox 44">
            <a:extLst>
              <a:ext uri="{FF2B5EF4-FFF2-40B4-BE49-F238E27FC236}">
                <a16:creationId xmlns:a16="http://schemas.microsoft.com/office/drawing/2014/main" id="{21A6D101-B340-4EB8-B544-E6764C27AAF5}"/>
              </a:ext>
            </a:extLst>
          </p:cNvPr>
          <p:cNvSpPr txBox="1"/>
          <p:nvPr/>
        </p:nvSpPr>
        <p:spPr>
          <a:xfrm>
            <a:off x="10718602" y="3999963"/>
            <a:ext cx="1936277" cy="1528945"/>
          </a:xfrm>
          <a:prstGeom prst="rect">
            <a:avLst/>
          </a:prstGeom>
          <a:noFill/>
        </p:spPr>
        <p:txBody>
          <a:bodyPr wrap="square" rtlCol="0">
            <a:spAutoFit/>
          </a:bodyPr>
          <a:lstStyle/>
          <a:p>
            <a:pPr defTabSz="1088556"/>
            <a:r>
              <a:rPr lang="en-GB" sz="1867" b="1" dirty="0">
                <a:solidFill>
                  <a:srgbClr val="002060"/>
                </a:solidFill>
                <a:latin typeface="Segoe Sans"/>
              </a:rPr>
              <a:t>   </a:t>
            </a:r>
            <a:r>
              <a:rPr lang="en-GB" b="1" dirty="0">
                <a:solidFill>
                  <a:srgbClr val="002060"/>
                </a:solidFill>
                <a:latin typeface="Arial" panose="020B0604020202020204" pitchFamily="34" charset="0"/>
                <a:cs typeface="Arial" panose="020B0604020202020204" pitchFamily="34" charset="0"/>
              </a:rPr>
              <a:t>2012+ </a:t>
            </a:r>
          </a:p>
          <a:p>
            <a:pPr defTabSz="1088556"/>
            <a:r>
              <a:rPr lang="en-GB" b="1" dirty="0">
                <a:solidFill>
                  <a:srgbClr val="002060"/>
                </a:solidFill>
                <a:latin typeface="Arial" panose="020B0604020202020204" pitchFamily="34" charset="0"/>
                <a:cs typeface="Arial" panose="020B0604020202020204" pitchFamily="34" charset="0"/>
              </a:rPr>
              <a:t>Strategic and Collective Leadership Models</a:t>
            </a:r>
            <a:endParaRPr lang="en-GB" dirty="0">
              <a:solidFill>
                <a:srgbClr val="002060"/>
              </a:solidFill>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44400864-2EF7-4576-B921-2B4004C81A77}"/>
              </a:ext>
            </a:extLst>
          </p:cNvPr>
          <p:cNvSpPr>
            <a:spLocks noGrp="1"/>
          </p:cNvSpPr>
          <p:nvPr>
            <p:ph type="body" sz="quarter" idx="12"/>
          </p:nvPr>
        </p:nvSpPr>
        <p:spPr>
          <a:xfrm>
            <a:off x="399422" y="640147"/>
            <a:ext cx="6432343" cy="663179"/>
          </a:xfrm>
        </p:spPr>
        <p:txBody>
          <a:bodyPr>
            <a:normAutofit fontScale="70000" lnSpcReduction="20000"/>
          </a:bodyPr>
          <a:lstStyle/>
          <a:p>
            <a:pPr>
              <a:spcBef>
                <a:spcPts val="0"/>
              </a:spcBef>
            </a:pPr>
            <a:r>
              <a:rPr lang="en-GB" sz="4000" dirty="0">
                <a:solidFill>
                  <a:srgbClr val="002060"/>
                </a:solidFill>
                <a:latin typeface="Arial" panose="020B0604020202020204" pitchFamily="34" charset="0"/>
                <a:cs typeface="Arial" panose="020B0604020202020204" pitchFamily="34" charset="0"/>
              </a:rPr>
              <a:t>Social work </a:t>
            </a:r>
            <a:r>
              <a:rPr lang="en-GB" sz="4000" dirty="0">
                <a:solidFill>
                  <a:srgbClr val="002060"/>
                </a:solidFill>
              </a:rPr>
              <a:t>l</a:t>
            </a:r>
            <a:r>
              <a:rPr lang="en-GB" sz="4000" dirty="0">
                <a:solidFill>
                  <a:srgbClr val="002060"/>
                </a:solidFill>
                <a:latin typeface="Arial" panose="020B0604020202020204" pitchFamily="34" charset="0"/>
                <a:cs typeface="Arial" panose="020B0604020202020204" pitchFamily="34" charset="0"/>
              </a:rPr>
              <a:t>eadership not new…..</a:t>
            </a:r>
          </a:p>
        </p:txBody>
      </p:sp>
    </p:spTree>
    <p:extLst>
      <p:ext uri="{BB962C8B-B14F-4D97-AF65-F5344CB8AC3E}">
        <p14:creationId xmlns:p14="http://schemas.microsoft.com/office/powerpoint/2010/main" val="3925347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a44a556-4926-4ff7-9319-7d61603e046e">
      <UserInfo>
        <DisplayName>Stephen Graham</DisplayName>
        <AccountId>36</AccountId>
        <AccountType/>
      </UserInfo>
      <UserInfo>
        <DisplayName>SharingLinks.af82288a-ece0-4adc-9686-262d0e509a2b.AnonymousEdit.60ad4b03-45ec-40ae-a289-dc15c459626b</DisplayName>
        <AccountId>7329</AccountId>
        <AccountType/>
      </UserInfo>
      <UserInfo>
        <DisplayName>Dearbhaile Slane</DisplayName>
        <AccountId>69</AccountId>
        <AccountType/>
      </UserInfo>
    </SharedWithUsers>
    <lcf76f155ced4ddcb4097134ff3c332f xmlns="bb28715f-3bbd-4db8-8ad9-a730f95f08c1">
      <Terms xmlns="http://schemas.microsoft.com/office/infopath/2007/PartnerControls"/>
    </lcf76f155ced4ddcb4097134ff3c332f>
    <TaxCatchAll xmlns="5a44a556-4926-4ff7-9319-7d61603e04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29066935F2FC4587BBBA652528905B" ma:contentTypeVersion="16" ma:contentTypeDescription="Create a new document." ma:contentTypeScope="" ma:versionID="a247a2ffe490dcb5cacc6a80057b105f">
  <xsd:schema xmlns:xsd="http://www.w3.org/2001/XMLSchema" xmlns:xs="http://www.w3.org/2001/XMLSchema" xmlns:p="http://schemas.microsoft.com/office/2006/metadata/properties" xmlns:ns2="bb28715f-3bbd-4db8-8ad9-a730f95f08c1" xmlns:ns3="5a44a556-4926-4ff7-9319-7d61603e046e" targetNamespace="http://schemas.microsoft.com/office/2006/metadata/properties" ma:root="true" ma:fieldsID="d33f6708867d63bfd33bf865fb41eabd" ns2:_="" ns3:_="">
    <xsd:import namespace="bb28715f-3bbd-4db8-8ad9-a730f95f08c1"/>
    <xsd:import namespace="5a44a556-4926-4ff7-9319-7d61603e04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8715f-3bbd-4db8-8ad9-a730f95f0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7b6f11-d26a-4ed4-953a-a8219f0b88f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4a556-4926-4ff7-9319-7d61603e04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a755ec6-6443-4cfd-8cea-e36a4d3b6749}" ma:internalName="TaxCatchAll" ma:showField="CatchAllData" ma:web="5a44a556-4926-4ff7-9319-7d61603e046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75A6C-C57F-45BB-80AD-67E6CD116A14}">
  <ds:schemaRefs>
    <ds:schemaRef ds:uri="http://schemas.microsoft.com/sharepoint/v3/contenttype/forms"/>
  </ds:schemaRefs>
</ds:datastoreItem>
</file>

<file path=customXml/itemProps2.xml><?xml version="1.0" encoding="utf-8"?>
<ds:datastoreItem xmlns:ds="http://schemas.openxmlformats.org/officeDocument/2006/customXml" ds:itemID="{7FECBEF2-8013-42DA-8962-7C26CE7E42AF}">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a44a556-4926-4ff7-9319-7d61603e046e"/>
    <ds:schemaRef ds:uri="bb28715f-3bbd-4db8-8ad9-a730f95f08c1"/>
    <ds:schemaRef ds:uri="http://www.w3.org/XML/1998/namespace"/>
    <ds:schemaRef ds:uri="http://purl.org/dc/dcmitype/"/>
  </ds:schemaRefs>
</ds:datastoreItem>
</file>

<file path=customXml/itemProps3.xml><?xml version="1.0" encoding="utf-8"?>
<ds:datastoreItem xmlns:ds="http://schemas.openxmlformats.org/officeDocument/2006/customXml" ds:itemID="{7F945F4B-D96C-4FB7-8794-69DB61CD8529}">
  <ds:schemaRefs>
    <ds:schemaRef ds:uri="5a44a556-4926-4ff7-9319-7d61603e046e"/>
    <ds:schemaRef ds:uri="bb28715f-3bbd-4db8-8ad9-a730f95f08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531</TotalTime>
  <Words>5550</Words>
  <Application>Microsoft Office PowerPoint</Application>
  <PresentationFormat>Widescreen</PresentationFormat>
  <Paragraphs>439</Paragraphs>
  <Slides>32</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Aharoni</vt:lpstr>
      <vt:lpstr>Amasis MT Pro Black</vt:lpstr>
      <vt:lpstr>Aptos</vt:lpstr>
      <vt:lpstr>Arial</vt:lpstr>
      <vt:lpstr>Calibri</vt:lpstr>
      <vt:lpstr>Calibri Light</vt:lpstr>
      <vt:lpstr>Muli Regular</vt:lpstr>
      <vt:lpstr>Open Sans</vt:lpstr>
      <vt:lpstr>Segoe Sans</vt:lpstr>
      <vt:lpstr>Times New Roman</vt:lpstr>
      <vt:lpstr>Wingdings</vt:lpstr>
      <vt:lpstr>office theme</vt:lpstr>
      <vt:lpstr>PowerPoint Presentation</vt:lpstr>
      <vt:lpstr>Social Work Leadership Framework: brief facilitator guidance notes [HIDE/ DELETE THIS SLIDE BEFORE USE]</vt:lpstr>
      <vt:lpstr>The Social Work Leadership Framework: Transforming social work through leadership</vt:lpstr>
      <vt:lpstr>What does leadership mean to you?</vt:lpstr>
      <vt:lpstr>Leadership myths</vt:lpstr>
      <vt:lpstr>Defining leadership</vt:lpstr>
      <vt:lpstr>Defining leadership</vt:lpstr>
      <vt:lpstr>What do leaders do?</vt:lpstr>
      <vt:lpstr>PowerPoint Presentation</vt:lpstr>
      <vt:lpstr>Why is leadership important for social work?</vt:lpstr>
      <vt:lpstr>Social work leadership: Why now?</vt:lpstr>
      <vt:lpstr>PowerPoint Presentation</vt:lpstr>
      <vt:lpstr>Overview of the Social Work Leadership Framework</vt:lpstr>
      <vt:lpstr>PowerPoint Presentation</vt:lpstr>
      <vt:lpstr>PowerPoint Presentation</vt:lpstr>
      <vt:lpstr>Leading self </vt:lpstr>
      <vt:lpstr>Leading self: Exercise </vt:lpstr>
      <vt:lpstr>PowerPoint Presentation</vt:lpstr>
      <vt:lpstr>Leading with others</vt:lpstr>
      <vt:lpstr>Leading with others: Exercise </vt:lpstr>
      <vt:lpstr>PowerPoint Presentation</vt:lpstr>
      <vt:lpstr>Leading practice</vt:lpstr>
      <vt:lpstr>Leading practice: Exercise </vt:lpstr>
      <vt:lpstr>PowerPoint Presentation</vt:lpstr>
      <vt:lpstr>Leading the profession</vt:lpstr>
      <vt:lpstr>PowerPoint Presentation</vt:lpstr>
      <vt:lpstr>Leading the profession: Exercise</vt:lpstr>
      <vt:lpstr>To conclude…</vt:lpstr>
      <vt:lpstr>Thank you…any questions?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Festival of Learning November 3rd – 11th 2020</dc:title>
  <dc:creator>Bronwyn Murphy-White</dc:creator>
  <cp:lastModifiedBy>David Hamilton</cp:lastModifiedBy>
  <cp:revision>57</cp:revision>
  <dcterms:created xsi:type="dcterms:W3CDTF">2020-12-08T16:48:51Z</dcterms:created>
  <dcterms:modified xsi:type="dcterms:W3CDTF">2026-07-20T10:28:57Z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0x010100E829066935F2FC4587BBBA652528905B</vt:lpwstr>
  </property>
  <property fmtid="{D5CDD505-2E9C-101B-9397-08002B2CF9AE}" pid="3" name="MediaServiceImageTags">
    <vt:lpwstr/>
  </property>
</Properties>
</file>